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2"/>
  </p:notesMasterIdLst>
  <p:handoutMasterIdLst>
    <p:handoutMasterId r:id="rId43"/>
  </p:handoutMasterIdLst>
  <p:sldIdLst>
    <p:sldId id="257" r:id="rId5"/>
    <p:sldId id="268" r:id="rId6"/>
    <p:sldId id="276" r:id="rId7"/>
    <p:sldId id="267" r:id="rId8"/>
    <p:sldId id="269" r:id="rId9"/>
    <p:sldId id="272" r:id="rId10"/>
    <p:sldId id="270" r:id="rId11"/>
    <p:sldId id="259" r:id="rId12"/>
    <p:sldId id="262" r:id="rId13"/>
    <p:sldId id="263" r:id="rId14"/>
    <p:sldId id="273" r:id="rId15"/>
    <p:sldId id="277" r:id="rId16"/>
    <p:sldId id="271" r:id="rId17"/>
    <p:sldId id="274" r:id="rId18"/>
    <p:sldId id="282" r:id="rId19"/>
    <p:sldId id="278" r:id="rId20"/>
    <p:sldId id="265" r:id="rId21"/>
    <p:sldId id="279" r:id="rId22"/>
    <p:sldId id="280" r:id="rId23"/>
    <p:sldId id="283" r:id="rId24"/>
    <p:sldId id="284" r:id="rId25"/>
    <p:sldId id="287" r:id="rId26"/>
    <p:sldId id="286" r:id="rId27"/>
    <p:sldId id="291" r:id="rId28"/>
    <p:sldId id="292" r:id="rId29"/>
    <p:sldId id="285" r:id="rId30"/>
    <p:sldId id="293" r:id="rId31"/>
    <p:sldId id="288" r:id="rId32"/>
    <p:sldId id="289" r:id="rId33"/>
    <p:sldId id="290" r:id="rId34"/>
    <p:sldId id="294" r:id="rId35"/>
    <p:sldId id="295" r:id="rId36"/>
    <p:sldId id="296" r:id="rId37"/>
    <p:sldId id="298" r:id="rId38"/>
    <p:sldId id="299" r:id="rId39"/>
    <p:sldId id="297" r:id="rId40"/>
    <p:sldId id="300" r:id="rId4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4" d="100"/>
          <a:sy n="84" d="100"/>
        </p:scale>
        <p:origin x="581" y="8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12/3/2018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12/3/2018</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7</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12/3/2018</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12/3/2018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12/3/2018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12/3/2018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12/3/2018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12/3/2018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12/3/2018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12/3/2018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12/3/2018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12/3/2018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12/3/2018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12/3/2018</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7538" y="381000"/>
            <a:ext cx="8610600" cy="831851"/>
          </a:xfrm>
        </p:spPr>
        <p:txBody>
          <a:bodyPr>
            <a:normAutofit fontScale="90000"/>
          </a:bodyPr>
          <a:lstStyle/>
          <a:p>
            <a:r>
              <a:rPr lang="en-US" dirty="0" smtClean="0"/>
              <a:t>AuE 835: Automotive Electronics</a:t>
            </a:r>
            <a:endParaRPr lang="en-US" dirty="0"/>
          </a:p>
        </p:txBody>
      </p:sp>
      <p:sp>
        <p:nvSpPr>
          <p:cNvPr id="5" name="Subtitle 4"/>
          <p:cNvSpPr>
            <a:spLocks noGrp="1"/>
          </p:cNvSpPr>
          <p:nvPr>
            <p:ph type="subTitle" idx="1"/>
          </p:nvPr>
        </p:nvSpPr>
        <p:spPr>
          <a:xfrm>
            <a:off x="1687538" y="1600200"/>
            <a:ext cx="6221836" cy="889000"/>
          </a:xfrm>
        </p:spPr>
        <p:txBody>
          <a:bodyPr>
            <a:normAutofit lnSpcReduction="10000"/>
          </a:bodyPr>
          <a:lstStyle/>
          <a:p>
            <a:r>
              <a:rPr lang="en-US" dirty="0" smtClean="0"/>
              <a:t>Project 1: AUTONOMOUS VEHICLE</a:t>
            </a:r>
          </a:p>
          <a:p>
            <a:r>
              <a:rPr lang="en-US" dirty="0" smtClean="0"/>
              <a:t>Project 2: </a:t>
            </a:r>
            <a:r>
              <a:rPr lang="en-US" dirty="0"/>
              <a:t>AUTONOMOUS </a:t>
            </a:r>
            <a:r>
              <a:rPr lang="en-US" dirty="0" smtClean="0"/>
              <a:t>BOAT</a:t>
            </a:r>
          </a:p>
          <a:p>
            <a:endParaRPr lang="en-US" dirty="0"/>
          </a:p>
        </p:txBody>
      </p:sp>
      <p:sp>
        <p:nvSpPr>
          <p:cNvPr id="4" name="Title 1"/>
          <p:cNvSpPr txBox="1">
            <a:spLocks/>
          </p:cNvSpPr>
          <p:nvPr/>
        </p:nvSpPr>
        <p:spPr>
          <a:xfrm>
            <a:off x="5865812" y="3421559"/>
            <a:ext cx="2971800" cy="2514600"/>
          </a:xfrm>
          <a:prstGeom prst="rect">
            <a:avLst/>
          </a:prstGeom>
        </p:spPr>
        <p:txBody>
          <a:bodyPr vert="horz" lIns="121899" tIns="60949" rIns="121899" bIns="60949" rtlCol="0" anchor="b">
            <a:normAutofit fontScale="92500" lnSpcReduction="20000"/>
          </a:bodyPr>
          <a:lstStyle>
            <a:lvl1pPr algn="l" defTabSz="1218987" rtl="0" eaLnBrk="1" latinLnBrk="0" hangingPunct="1">
              <a:lnSpc>
                <a:spcPct val="90000"/>
              </a:lnSpc>
              <a:spcBef>
                <a:spcPct val="0"/>
              </a:spcBef>
              <a:buNone/>
              <a:defRPr sz="5400" kern="1200">
                <a:solidFill>
                  <a:schemeClr val="tx1"/>
                </a:solidFill>
                <a:latin typeface="+mj-lt"/>
                <a:ea typeface="+mj-ea"/>
                <a:cs typeface="+mj-cs"/>
              </a:defRPr>
            </a:lvl1pPr>
          </a:lstStyle>
          <a:p>
            <a:pPr>
              <a:lnSpc>
                <a:spcPct val="170000"/>
              </a:lnSpc>
            </a:pPr>
            <a:r>
              <a:rPr lang="en-US" sz="2800" dirty="0" smtClean="0"/>
              <a:t>Akil Patheria</a:t>
            </a:r>
          </a:p>
          <a:p>
            <a:pPr>
              <a:lnSpc>
                <a:spcPct val="170000"/>
              </a:lnSpc>
            </a:pPr>
            <a:r>
              <a:rPr lang="en-US" sz="2800" dirty="0" smtClean="0"/>
              <a:t>Kaushik Tilve</a:t>
            </a:r>
          </a:p>
          <a:p>
            <a:pPr>
              <a:lnSpc>
                <a:spcPct val="170000"/>
              </a:lnSpc>
            </a:pPr>
            <a:r>
              <a:rPr lang="en-US" sz="2800" dirty="0" smtClean="0"/>
              <a:t>Sanket Bachuwar</a:t>
            </a:r>
          </a:p>
          <a:p>
            <a:pPr>
              <a:lnSpc>
                <a:spcPct val="170000"/>
              </a:lnSpc>
            </a:pPr>
            <a:r>
              <a:rPr lang="en-US" sz="2800" dirty="0" smtClean="0"/>
              <a:t>Yong He</a:t>
            </a:r>
            <a:endParaRPr lang="en-US" sz="2800" dirty="0"/>
          </a:p>
        </p:txBody>
      </p:sp>
      <p:sp>
        <p:nvSpPr>
          <p:cNvPr id="3" name="Rectangle 2"/>
          <p:cNvSpPr/>
          <p:nvPr/>
        </p:nvSpPr>
        <p:spPr>
          <a:xfrm>
            <a:off x="1687538" y="3421559"/>
            <a:ext cx="2514599" cy="769441"/>
          </a:xfrm>
          <a:prstGeom prst="rect">
            <a:avLst/>
          </a:prstGeom>
        </p:spPr>
        <p:txBody>
          <a:bodyPr wrap="square">
            <a:spAutoFit/>
          </a:bodyPr>
          <a:lstStyle/>
          <a:p>
            <a:r>
              <a:rPr lang="en-US" sz="4400" dirty="0"/>
              <a:t>Group 17</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3812" y="838200"/>
            <a:ext cx="10439400" cy="1899494"/>
          </a:xfrm>
          <a:prstGeom prst="rect">
            <a:avLst/>
          </a:prstGeom>
        </p:spPr>
        <p:txBody>
          <a:bodyPr wrap="square">
            <a:spAutoFit/>
          </a:bodyPr>
          <a:lstStyle/>
          <a:p>
            <a:pPr marL="457200" lvl="0" indent="-381000" algn="just">
              <a:lnSpc>
                <a:spcPct val="115000"/>
              </a:lnSpc>
              <a:spcAft>
                <a:spcPts val="1000"/>
              </a:spcAft>
              <a:buClr>
                <a:srgbClr val="FF6600"/>
              </a:buClr>
              <a:buSzPct val="100000"/>
            </a:pPr>
            <a:r>
              <a:rPr lang="en-US" sz="2000" b="1" dirty="0"/>
              <a:t>Designing the test setup such that minimum error is induced between the readings of various sensors at all the multiple distances </a:t>
            </a:r>
          </a:p>
          <a:p>
            <a:pPr marL="457200" lvl="0" indent="-381000" algn="just">
              <a:lnSpc>
                <a:spcPct val="115000"/>
              </a:lnSpc>
              <a:spcAft>
                <a:spcPts val="1000"/>
              </a:spcAft>
              <a:buClr>
                <a:srgbClr val="FF6600"/>
              </a:buClr>
              <a:buSzPct val="100000"/>
            </a:pPr>
            <a:r>
              <a:rPr lang="en-US" sz="2000" b="1" dirty="0"/>
              <a:t>Selecting the </a:t>
            </a:r>
            <a:r>
              <a:rPr lang="en-US" sz="2000" b="1" dirty="0" err="1"/>
              <a:t>Kalman</a:t>
            </a:r>
            <a:r>
              <a:rPr lang="en-US" sz="2000" b="1" dirty="0"/>
              <a:t> filter Parameters such that convergence is achieved within 10 seconds</a:t>
            </a:r>
          </a:p>
          <a:p>
            <a:pPr marL="457200" lvl="0" indent="-381000" algn="just">
              <a:lnSpc>
                <a:spcPct val="115000"/>
              </a:lnSpc>
              <a:spcBef>
                <a:spcPts val="480"/>
              </a:spcBef>
              <a:spcAft>
                <a:spcPts val="1000"/>
              </a:spcAft>
              <a:buClr>
                <a:srgbClr val="FF6600"/>
              </a:buClr>
              <a:buSzPct val="100000"/>
            </a:pPr>
            <a:r>
              <a:rPr lang="en-US" sz="2000" b="1" dirty="0"/>
              <a:t>Calibrating the sensor such that it gave accurate values throughout the range</a:t>
            </a:r>
          </a:p>
        </p:txBody>
      </p:sp>
      <p:sp>
        <p:nvSpPr>
          <p:cNvPr id="3" name="Title 2"/>
          <p:cNvSpPr txBox="1">
            <a:spLocks/>
          </p:cNvSpPr>
          <p:nvPr/>
        </p:nvSpPr>
        <p:spPr>
          <a:xfrm>
            <a:off x="1293812" y="228600"/>
            <a:ext cx="2665729" cy="685800"/>
          </a:xfrm>
          <a:prstGeom prst="rect">
            <a:avLst/>
          </a:prstGeom>
        </p:spPr>
        <p:txBody>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smtClean="0"/>
              <a:t>Challenges</a:t>
            </a:r>
            <a:endParaRPr lang="en-US" dirty="0"/>
          </a:p>
        </p:txBody>
      </p:sp>
      <p:sp>
        <p:nvSpPr>
          <p:cNvPr id="4" name="Rectangle 3"/>
          <p:cNvSpPr/>
          <p:nvPr/>
        </p:nvSpPr>
        <p:spPr>
          <a:xfrm>
            <a:off x="1293812" y="3820997"/>
            <a:ext cx="10668000" cy="1282402"/>
          </a:xfrm>
          <a:prstGeom prst="rect">
            <a:avLst/>
          </a:prstGeom>
        </p:spPr>
        <p:txBody>
          <a:bodyPr wrap="square">
            <a:spAutoFit/>
          </a:bodyPr>
          <a:lstStyle/>
          <a:p>
            <a:pPr marL="457200" lvl="0" indent="-381000" algn="just">
              <a:lnSpc>
                <a:spcPct val="115000"/>
              </a:lnSpc>
              <a:spcAft>
                <a:spcPts val="1000"/>
              </a:spcAft>
              <a:buClr>
                <a:srgbClr val="FF6600"/>
              </a:buClr>
              <a:buSzPct val="100000"/>
            </a:pPr>
            <a:r>
              <a:rPr lang="en-US" sz="2000" b="1" dirty="0"/>
              <a:t>The test setup included a fixed </a:t>
            </a:r>
            <a:r>
              <a:rPr lang="en-US" sz="2000" b="1" dirty="0" smtClean="0"/>
              <a:t>base onto </a:t>
            </a:r>
            <a:r>
              <a:rPr lang="en-US" sz="2000" b="1" dirty="0"/>
              <a:t>which the </a:t>
            </a:r>
            <a:r>
              <a:rPr lang="en-US" sz="2000" b="1" dirty="0" smtClean="0"/>
              <a:t>sensors were </a:t>
            </a:r>
            <a:r>
              <a:rPr lang="en-US" sz="2000" b="1" dirty="0"/>
              <a:t>mounted &amp; the distances to be measured were marked </a:t>
            </a:r>
            <a:r>
              <a:rPr lang="en-US" sz="2000" b="1" dirty="0" smtClean="0"/>
              <a:t>on a flat surface</a:t>
            </a:r>
            <a:endParaRPr lang="en-US" sz="2000" b="1" dirty="0"/>
          </a:p>
          <a:p>
            <a:pPr marL="457200" lvl="0" indent="-381000" algn="just">
              <a:lnSpc>
                <a:spcPct val="115000"/>
              </a:lnSpc>
              <a:spcAft>
                <a:spcPts val="1000"/>
              </a:spcAft>
              <a:buClr>
                <a:srgbClr val="FF6600"/>
              </a:buClr>
              <a:buSzPct val="100000"/>
            </a:pPr>
            <a:r>
              <a:rPr lang="en-US" sz="2000" b="1" dirty="0" smtClean="0"/>
              <a:t>Piecewise </a:t>
            </a:r>
            <a:r>
              <a:rPr lang="en-US" sz="2000" b="1" dirty="0"/>
              <a:t>Linear regression was used to obtain accurate readings throughout the 1.5 m range.</a:t>
            </a:r>
          </a:p>
        </p:txBody>
      </p:sp>
      <p:sp>
        <p:nvSpPr>
          <p:cNvPr id="5" name="Title 2"/>
          <p:cNvSpPr txBox="1">
            <a:spLocks/>
          </p:cNvSpPr>
          <p:nvPr/>
        </p:nvSpPr>
        <p:spPr>
          <a:xfrm>
            <a:off x="1598612" y="3135197"/>
            <a:ext cx="2665729" cy="685800"/>
          </a:xfrm>
          <a:prstGeom prst="rect">
            <a:avLst/>
          </a:prstGeom>
        </p:spPr>
        <p:txBody>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smtClean="0"/>
              <a:t>Solutions</a:t>
            </a:r>
            <a:endParaRPr lang="en-US" dirty="0"/>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04800"/>
            <a:ext cx="4419600" cy="914400"/>
          </a:xfrm>
        </p:spPr>
        <p:txBody>
          <a:bodyPr>
            <a:normAutofit/>
          </a:bodyPr>
          <a:lstStyle/>
          <a:p>
            <a:r>
              <a:rPr lang="en-US" dirty="0" smtClean="0"/>
              <a:t>1.2 Run Down the Hill</a:t>
            </a:r>
            <a:endParaRPr lang="en-US" dirty="0"/>
          </a:p>
        </p:txBody>
      </p:sp>
      <p:sp>
        <p:nvSpPr>
          <p:cNvPr id="8" name="Title 6"/>
          <p:cNvSpPr txBox="1">
            <a:spLocks/>
          </p:cNvSpPr>
          <p:nvPr/>
        </p:nvSpPr>
        <p:spPr>
          <a:xfrm>
            <a:off x="1065211" y="1219200"/>
            <a:ext cx="6324601" cy="518160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endParaRPr lang="en-US" dirty="0"/>
          </a:p>
        </p:txBody>
      </p:sp>
      <p:sp>
        <p:nvSpPr>
          <p:cNvPr id="10" name="Content Placeholder 13"/>
          <p:cNvSpPr txBox="1">
            <a:spLocks/>
          </p:cNvSpPr>
          <p:nvPr/>
        </p:nvSpPr>
        <p:spPr>
          <a:xfrm>
            <a:off x="1371283" y="1295400"/>
            <a:ext cx="10590529" cy="52578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lvl="0" indent="0" algn="just">
              <a:lnSpc>
                <a:spcPct val="115000"/>
              </a:lnSpc>
              <a:spcBef>
                <a:spcPts val="480"/>
              </a:spcBef>
              <a:spcAft>
                <a:spcPts val="1000"/>
              </a:spcAft>
              <a:buNone/>
            </a:pPr>
            <a:r>
              <a:rPr lang="en-US" sz="2400" b="1" dirty="0">
                <a:ea typeface="Calibri"/>
                <a:cs typeface="Calibri"/>
                <a:sym typeface="Calibri"/>
              </a:rPr>
              <a:t>To </a:t>
            </a:r>
            <a:r>
              <a:rPr lang="en-US" sz="2400" b="1" dirty="0"/>
              <a:t>design a control system for an Autonomous</a:t>
            </a:r>
            <a:r>
              <a:rPr lang="en-US" sz="2400" b="1" dirty="0">
                <a:ea typeface="Calibri"/>
                <a:cs typeface="Calibri"/>
                <a:sym typeface="Calibri"/>
              </a:rPr>
              <a:t> vehicle that can navigate </a:t>
            </a:r>
            <a:r>
              <a:rPr lang="en-US" sz="2400" b="1" dirty="0"/>
              <a:t>through the test track while performing the following:</a:t>
            </a:r>
          </a:p>
          <a:p>
            <a:pPr marL="457200" lvl="0" indent="-381000" algn="just">
              <a:lnSpc>
                <a:spcPct val="115000"/>
              </a:lnSpc>
              <a:spcBef>
                <a:spcPts val="0"/>
              </a:spcBef>
              <a:spcAft>
                <a:spcPts val="1000"/>
              </a:spcAft>
            </a:pPr>
            <a:r>
              <a:rPr lang="en-US" sz="2400" b="1" i="1" dirty="0">
                <a:ea typeface="Calibri"/>
                <a:cs typeface="Calibri"/>
                <a:sym typeface="Calibri"/>
              </a:rPr>
              <a:t>Adaptive Cruise Control: </a:t>
            </a:r>
            <a:r>
              <a:rPr lang="en-US" sz="2400" b="1" dirty="0">
                <a:ea typeface="Calibri"/>
                <a:cs typeface="Calibri"/>
                <a:sym typeface="Calibri"/>
              </a:rPr>
              <a:t>The </a:t>
            </a:r>
            <a:r>
              <a:rPr lang="en-US" sz="2400" b="1" dirty="0"/>
              <a:t>v</a:t>
            </a:r>
            <a:r>
              <a:rPr lang="en-US" sz="2400" b="1" dirty="0">
                <a:ea typeface="Calibri"/>
                <a:cs typeface="Calibri"/>
                <a:sym typeface="Calibri"/>
              </a:rPr>
              <a:t>ehicle should come to a halt a distance of 30 cm from any obstacle i</a:t>
            </a:r>
            <a:r>
              <a:rPr lang="en-US" sz="2400" b="1" dirty="0"/>
              <a:t>n its path.</a:t>
            </a:r>
            <a:r>
              <a:rPr lang="en-US" sz="2400" b="1" dirty="0">
                <a:ea typeface="Calibri"/>
                <a:cs typeface="Calibri"/>
                <a:sym typeface="Calibri"/>
              </a:rPr>
              <a:t>  </a:t>
            </a:r>
          </a:p>
          <a:p>
            <a:pPr marL="457200" lvl="0" indent="-381000" algn="just">
              <a:lnSpc>
                <a:spcPct val="115000"/>
              </a:lnSpc>
              <a:spcBef>
                <a:spcPts val="0"/>
              </a:spcBef>
              <a:spcAft>
                <a:spcPts val="1000"/>
              </a:spcAft>
            </a:pPr>
            <a:r>
              <a:rPr lang="en-US" sz="2400" b="1" i="1" dirty="0">
                <a:ea typeface="Calibri"/>
                <a:cs typeface="Calibri"/>
                <a:sym typeface="Calibri"/>
              </a:rPr>
              <a:t>Autonomous Lane Keeping: </a:t>
            </a:r>
            <a:r>
              <a:rPr lang="en-US" sz="2400" b="1" dirty="0">
                <a:ea typeface="Calibri"/>
                <a:cs typeface="Calibri"/>
                <a:sym typeface="Calibri"/>
              </a:rPr>
              <a:t>The vehicle should be a</a:t>
            </a:r>
            <a:r>
              <a:rPr lang="en-US" sz="2400" b="1" dirty="0"/>
              <a:t>ble to steer appropriately such that it stays within the track limits.</a:t>
            </a:r>
          </a:p>
          <a:p>
            <a:pPr marL="342900" lvl="0" indent="-461432" algn="just">
              <a:spcBef>
                <a:spcPts val="320"/>
              </a:spcBef>
              <a:buClr>
                <a:schemeClr val="dk1"/>
              </a:buClr>
              <a:buSzPct val="77777"/>
              <a:buNone/>
            </a:pPr>
            <a:endParaRPr lang="en-GB" sz="2400" b="1" dirty="0">
              <a:ea typeface="Calibri"/>
              <a:cs typeface="Calibri"/>
              <a:sym typeface="Calibri"/>
            </a:endParaRPr>
          </a:p>
        </p:txBody>
      </p:sp>
    </p:spTree>
    <p:extLst>
      <p:ext uri="{BB962C8B-B14F-4D97-AF65-F5344CB8AC3E}">
        <p14:creationId xmlns:p14="http://schemas.microsoft.com/office/powerpoint/2010/main" val="238220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Mounting on RC vehicle</a:t>
            </a:r>
            <a:endParaRPr lang="en-US" dirty="0"/>
          </a:p>
        </p:txBody>
      </p:sp>
      <p:sp>
        <p:nvSpPr>
          <p:cNvPr id="5" name="Rectangle 4"/>
          <p:cNvSpPr/>
          <p:nvPr/>
        </p:nvSpPr>
        <p:spPr>
          <a:xfrm>
            <a:off x="1370012" y="1676400"/>
            <a:ext cx="10439400" cy="2010807"/>
          </a:xfrm>
          <a:prstGeom prst="rect">
            <a:avLst/>
          </a:prstGeom>
        </p:spPr>
        <p:txBody>
          <a:bodyPr wrap="square">
            <a:spAutoFit/>
          </a:bodyPr>
          <a:lstStyle/>
          <a:p>
            <a:pPr marL="228531" lvl="0" indent="-228531">
              <a:lnSpc>
                <a:spcPct val="90000"/>
              </a:lnSpc>
              <a:buClr>
                <a:schemeClr val="dk1"/>
              </a:buClr>
              <a:buSzPts val="2799"/>
              <a:buFont typeface="Arial"/>
              <a:buChar char="•"/>
            </a:pPr>
            <a:r>
              <a:rPr lang="en-US" dirty="0" smtClean="0">
                <a:ea typeface="Calibri"/>
                <a:cs typeface="Calibri"/>
                <a:sym typeface="Calibri"/>
              </a:rPr>
              <a:t>3-D Printed plate was used as a base for mounting electronics</a:t>
            </a:r>
            <a:endParaRPr lang="en-US" dirty="0">
              <a:ea typeface="Calibri"/>
              <a:cs typeface="Calibri"/>
              <a:sym typeface="Calibri"/>
            </a:endParaRPr>
          </a:p>
          <a:p>
            <a:pPr marL="228531" lvl="0" indent="-228531">
              <a:lnSpc>
                <a:spcPct val="90000"/>
              </a:lnSpc>
              <a:spcBef>
                <a:spcPts val="1000"/>
              </a:spcBef>
              <a:buClr>
                <a:schemeClr val="dk1"/>
              </a:buClr>
              <a:buSzPts val="2799"/>
              <a:buFont typeface="Arial"/>
              <a:buChar char="•"/>
            </a:pPr>
            <a:r>
              <a:rPr lang="en-US" dirty="0">
                <a:ea typeface="Calibri"/>
                <a:cs typeface="Calibri"/>
                <a:sym typeface="Calibri"/>
              </a:rPr>
              <a:t>The ultrasonic sensors were fixed to the base with </a:t>
            </a:r>
            <a:r>
              <a:rPr lang="en-US" dirty="0" smtClean="0">
                <a:ea typeface="Calibri"/>
                <a:cs typeface="Calibri"/>
                <a:sym typeface="Calibri"/>
              </a:rPr>
              <a:t>integrated supports in the base plate</a:t>
            </a:r>
            <a:endParaRPr lang="en-US" dirty="0">
              <a:ea typeface="Calibri"/>
              <a:cs typeface="Calibri"/>
              <a:sym typeface="Calibri"/>
            </a:endParaRPr>
          </a:p>
          <a:p>
            <a:pPr marL="228531" lvl="0" indent="-228531">
              <a:lnSpc>
                <a:spcPct val="90000"/>
              </a:lnSpc>
              <a:spcBef>
                <a:spcPts val="1000"/>
              </a:spcBef>
              <a:buClr>
                <a:schemeClr val="dk1"/>
              </a:buClr>
              <a:buSzPts val="2799"/>
              <a:buFont typeface="Arial"/>
              <a:buChar char="•"/>
            </a:pPr>
            <a:r>
              <a:rPr lang="en-US" dirty="0">
                <a:ea typeface="Calibri"/>
                <a:cs typeface="Calibri"/>
                <a:sym typeface="Calibri"/>
              </a:rPr>
              <a:t>A </a:t>
            </a:r>
            <a:r>
              <a:rPr lang="en-US" dirty="0" smtClean="0">
                <a:ea typeface="Calibri"/>
                <a:cs typeface="Calibri"/>
                <a:sym typeface="Calibri"/>
              </a:rPr>
              <a:t>power bank </a:t>
            </a:r>
            <a:r>
              <a:rPr lang="en-US" dirty="0">
                <a:ea typeface="Calibri"/>
                <a:cs typeface="Calibri"/>
                <a:sym typeface="Calibri"/>
              </a:rPr>
              <a:t>was used to </a:t>
            </a:r>
            <a:r>
              <a:rPr lang="en-US" dirty="0" smtClean="0">
                <a:ea typeface="Calibri"/>
                <a:cs typeface="Calibri"/>
                <a:sym typeface="Calibri"/>
              </a:rPr>
              <a:t>power the electronics and to provide extra weight for traction.</a:t>
            </a:r>
            <a:endParaRPr lang="en-US" dirty="0">
              <a:ea typeface="Calibri"/>
              <a:cs typeface="Calibri"/>
              <a:sym typeface="Calibri"/>
            </a:endParaRPr>
          </a:p>
        </p:txBody>
      </p:sp>
      <p:sp>
        <p:nvSpPr>
          <p:cNvPr id="6" name="TextBox 5"/>
          <p:cNvSpPr txBox="1"/>
          <p:nvPr/>
        </p:nvSpPr>
        <p:spPr>
          <a:xfrm>
            <a:off x="2132012" y="4495800"/>
            <a:ext cx="5118517" cy="523220"/>
          </a:xfrm>
          <a:prstGeom prst="rect">
            <a:avLst/>
          </a:prstGeom>
          <a:noFill/>
        </p:spPr>
        <p:txBody>
          <a:bodyPr wrap="none" rtlCol="0">
            <a:spAutoFit/>
          </a:bodyPr>
          <a:lstStyle/>
          <a:p>
            <a:r>
              <a:rPr lang="en-US" sz="2800" dirty="0" smtClean="0"/>
              <a:t>Insert image and label everything </a:t>
            </a:r>
            <a:endParaRPr lang="en-US" sz="2800" dirty="0"/>
          </a:p>
        </p:txBody>
      </p:sp>
    </p:spTree>
    <p:extLst>
      <p:ext uri="{BB962C8B-B14F-4D97-AF65-F5344CB8AC3E}">
        <p14:creationId xmlns:p14="http://schemas.microsoft.com/office/powerpoint/2010/main" val="197719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1065212" y="304800"/>
            <a:ext cx="4419600" cy="53340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2800" b="0" kern="1200" cap="all" spc="200" baseline="0">
                <a:solidFill>
                  <a:schemeClr val="accent1"/>
                </a:solidFill>
                <a:latin typeface="+mj-lt"/>
                <a:ea typeface="+mj-ea"/>
                <a:cs typeface="+mj-cs"/>
              </a:defRPr>
            </a:lvl1pPr>
          </a:lstStyle>
          <a:p>
            <a:r>
              <a:rPr lang="en-US" dirty="0" smtClean="0"/>
              <a:t>Filtering </a:t>
            </a:r>
            <a:endParaRPr lang="en-US" dirty="0"/>
          </a:p>
        </p:txBody>
      </p:sp>
      <p:sp>
        <p:nvSpPr>
          <p:cNvPr id="6" name="Title 6"/>
          <p:cNvSpPr txBox="1">
            <a:spLocks/>
          </p:cNvSpPr>
          <p:nvPr/>
        </p:nvSpPr>
        <p:spPr>
          <a:xfrm>
            <a:off x="1063624" y="714375"/>
            <a:ext cx="10440988" cy="695325"/>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2800" b="0" kern="1200" cap="all" spc="200" baseline="0">
                <a:solidFill>
                  <a:schemeClr val="accent1"/>
                </a:solidFill>
                <a:latin typeface="+mj-lt"/>
                <a:ea typeface="+mj-ea"/>
                <a:cs typeface="+mj-cs"/>
              </a:defRPr>
            </a:lvl1pPr>
          </a:lstStyle>
          <a:p>
            <a:r>
              <a:rPr lang="en-US" dirty="0" smtClean="0"/>
              <a:t>Control Model design: adaptive cruise control</a:t>
            </a:r>
            <a:endParaRPr lang="en-US" dirty="0"/>
          </a:p>
        </p:txBody>
      </p:sp>
      <p:sp>
        <p:nvSpPr>
          <p:cNvPr id="8" name="TextBox 7"/>
          <p:cNvSpPr txBox="1"/>
          <p:nvPr/>
        </p:nvSpPr>
        <p:spPr>
          <a:xfrm>
            <a:off x="760412" y="1371600"/>
            <a:ext cx="11049000" cy="5325560"/>
          </a:xfrm>
          <a:prstGeom prst="rect">
            <a:avLst/>
          </a:prstGeom>
          <a:noFill/>
        </p:spPr>
        <p:txBody>
          <a:bodyPr wrap="square" rtlCol="0">
            <a:spAutoFit/>
          </a:bodyPr>
          <a:lstStyle/>
          <a:p>
            <a:pPr marL="342900" lvl="0" algn="just">
              <a:lnSpc>
                <a:spcPct val="115000"/>
              </a:lnSpc>
              <a:spcBef>
                <a:spcPts val="1200"/>
              </a:spcBef>
              <a:spcAft>
                <a:spcPts val="1000"/>
              </a:spcAft>
              <a:buClr>
                <a:srgbClr val="FF6600"/>
              </a:buClr>
              <a:buSzPct val="100000"/>
              <a:buFont typeface="Calibri"/>
              <a:buChar char="•"/>
            </a:pPr>
            <a:r>
              <a:rPr lang="en-US" b="1" dirty="0"/>
              <a:t>A</a:t>
            </a:r>
            <a:r>
              <a:rPr lang="en-US" b="1" dirty="0">
                <a:ea typeface="Calibri"/>
                <a:cs typeface="Calibri"/>
                <a:sym typeface="Calibri"/>
              </a:rPr>
              <a:t> Proportional </a:t>
            </a:r>
            <a:r>
              <a:rPr lang="en-US" b="1" dirty="0" smtClean="0">
                <a:ea typeface="Calibri"/>
                <a:cs typeface="Calibri"/>
                <a:sym typeface="Calibri"/>
              </a:rPr>
              <a:t>- Integrator - Derivative </a:t>
            </a:r>
            <a:r>
              <a:rPr lang="en-US" b="1" dirty="0">
                <a:ea typeface="Calibri"/>
                <a:cs typeface="Calibri"/>
                <a:sym typeface="Calibri"/>
              </a:rPr>
              <a:t>(</a:t>
            </a:r>
            <a:r>
              <a:rPr lang="en-US" b="1" dirty="0" smtClean="0">
                <a:ea typeface="Calibri"/>
                <a:cs typeface="Calibri"/>
                <a:sym typeface="Calibri"/>
              </a:rPr>
              <a:t>PID</a:t>
            </a:r>
            <a:r>
              <a:rPr lang="en-US" b="1" dirty="0">
                <a:ea typeface="Calibri"/>
                <a:cs typeface="Calibri"/>
                <a:sym typeface="Calibri"/>
              </a:rPr>
              <a:t>) controlle</a:t>
            </a:r>
            <a:r>
              <a:rPr lang="en-US" b="1" dirty="0"/>
              <a:t>r in tandem with conditional logic was employed to control the</a:t>
            </a:r>
            <a:r>
              <a:rPr lang="en-US" b="1" dirty="0">
                <a:ea typeface="Calibri"/>
                <a:cs typeface="Calibri"/>
                <a:sym typeface="Calibri"/>
              </a:rPr>
              <a:t> speed and direction of motion of the  vehicle </a:t>
            </a:r>
            <a:r>
              <a:rPr lang="en-US" b="1" dirty="0"/>
              <a:t>based on the sensor readings.</a:t>
            </a:r>
          </a:p>
          <a:p>
            <a:pPr marL="342900" lvl="0" algn="just">
              <a:lnSpc>
                <a:spcPct val="115000"/>
              </a:lnSpc>
              <a:spcBef>
                <a:spcPts val="1200"/>
              </a:spcBef>
              <a:spcAft>
                <a:spcPts val="1000"/>
              </a:spcAft>
              <a:buClr>
                <a:srgbClr val="FF6600"/>
              </a:buClr>
              <a:buSzPct val="100000"/>
              <a:buFont typeface="Calibri"/>
              <a:buChar char="•"/>
            </a:pPr>
            <a:r>
              <a:rPr lang="en-US" b="1" dirty="0"/>
              <a:t>The controller was tuned using manual tuning which was initially displayed using the Serial Plotter &amp; subsequently was tested on the vehicle.</a:t>
            </a:r>
          </a:p>
          <a:p>
            <a:pPr marL="342900" lvl="0" algn="just">
              <a:lnSpc>
                <a:spcPct val="115000"/>
              </a:lnSpc>
              <a:spcBef>
                <a:spcPts val="1200"/>
              </a:spcBef>
              <a:spcAft>
                <a:spcPts val="1000"/>
              </a:spcAft>
              <a:buClr>
                <a:srgbClr val="FF6600"/>
              </a:buClr>
              <a:buSzPct val="100000"/>
              <a:buFont typeface="Calibri"/>
              <a:buChar char="•"/>
            </a:pPr>
            <a:r>
              <a:rPr lang="en-US" b="1" dirty="0">
                <a:ea typeface="Calibri"/>
                <a:cs typeface="Calibri"/>
                <a:sym typeface="Calibri"/>
              </a:rPr>
              <a:t>The final values for the controller input were </a:t>
            </a:r>
            <a:endParaRPr lang="en-US" b="1" dirty="0" smtClean="0">
              <a:ea typeface="Calibri"/>
              <a:cs typeface="Calibri"/>
              <a:sym typeface="Calibri"/>
            </a:endParaRPr>
          </a:p>
          <a:p>
            <a:pPr marL="342900" lvl="0" algn="just">
              <a:lnSpc>
                <a:spcPct val="115000"/>
              </a:lnSpc>
              <a:spcBef>
                <a:spcPts val="1200"/>
              </a:spcBef>
              <a:spcAft>
                <a:spcPts val="1000"/>
              </a:spcAft>
              <a:buClr>
                <a:srgbClr val="FF6600"/>
              </a:buClr>
              <a:buSzPct val="100000"/>
              <a:buFont typeface="Calibri"/>
              <a:buChar char="•"/>
            </a:pPr>
            <a:r>
              <a:rPr lang="en-US" b="1" dirty="0" smtClean="0">
                <a:ea typeface="Calibri"/>
                <a:cs typeface="Calibri"/>
                <a:sym typeface="Calibri"/>
              </a:rPr>
              <a:t>Kp= </a:t>
            </a:r>
          </a:p>
          <a:p>
            <a:pPr marL="342900" lvl="0" algn="just">
              <a:lnSpc>
                <a:spcPct val="115000"/>
              </a:lnSpc>
              <a:spcBef>
                <a:spcPts val="1200"/>
              </a:spcBef>
              <a:spcAft>
                <a:spcPts val="1000"/>
              </a:spcAft>
              <a:buClr>
                <a:srgbClr val="FF6600"/>
              </a:buClr>
              <a:buSzPct val="100000"/>
              <a:buFont typeface="Calibri"/>
              <a:buChar char="•"/>
            </a:pPr>
            <a:r>
              <a:rPr lang="en-US" b="1" dirty="0" smtClean="0">
                <a:ea typeface="Calibri"/>
                <a:cs typeface="Calibri"/>
                <a:sym typeface="Calibri"/>
              </a:rPr>
              <a:t>Ki=</a:t>
            </a:r>
          </a:p>
          <a:p>
            <a:pPr marL="342900" lvl="0" algn="just">
              <a:lnSpc>
                <a:spcPct val="115000"/>
              </a:lnSpc>
              <a:spcBef>
                <a:spcPts val="1200"/>
              </a:spcBef>
              <a:spcAft>
                <a:spcPts val="1000"/>
              </a:spcAft>
              <a:buClr>
                <a:srgbClr val="FF6600"/>
              </a:buClr>
              <a:buSzPct val="100000"/>
              <a:buFont typeface="Calibri"/>
              <a:buChar char="•"/>
            </a:pPr>
            <a:r>
              <a:rPr lang="en-US" b="1" dirty="0" smtClean="0">
                <a:ea typeface="Calibri"/>
                <a:cs typeface="Calibri"/>
                <a:sym typeface="Calibri"/>
              </a:rPr>
              <a:t>kd= </a:t>
            </a:r>
            <a:endParaRPr lang="en-US" b="1" dirty="0">
              <a:ea typeface="Calibri"/>
              <a:cs typeface="Calibri"/>
              <a:sym typeface="Calibri"/>
            </a:endParaRPr>
          </a:p>
        </p:txBody>
      </p:sp>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a:spLocks/>
          </p:cNvSpPr>
          <p:nvPr/>
        </p:nvSpPr>
        <p:spPr>
          <a:xfrm>
            <a:off x="1064418" y="228600"/>
            <a:ext cx="10440988" cy="695325"/>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2800" b="0" kern="1200" cap="all" spc="200" baseline="0">
                <a:solidFill>
                  <a:schemeClr val="accent1"/>
                </a:solidFill>
                <a:latin typeface="+mj-lt"/>
                <a:ea typeface="+mj-ea"/>
                <a:cs typeface="+mj-cs"/>
              </a:defRPr>
            </a:lvl1pPr>
          </a:lstStyle>
          <a:p>
            <a:r>
              <a:rPr lang="en-US" dirty="0" smtClean="0"/>
              <a:t>Control Model design: autonomous lane keeping</a:t>
            </a:r>
            <a:endParaRPr lang="en-US" dirty="0"/>
          </a:p>
        </p:txBody>
      </p:sp>
      <p:sp>
        <p:nvSpPr>
          <p:cNvPr id="8" name="TextBox 7"/>
          <p:cNvSpPr txBox="1"/>
          <p:nvPr/>
        </p:nvSpPr>
        <p:spPr>
          <a:xfrm>
            <a:off x="760412" y="1371600"/>
            <a:ext cx="11049000" cy="2755306"/>
          </a:xfrm>
          <a:prstGeom prst="rect">
            <a:avLst/>
          </a:prstGeom>
          <a:noFill/>
        </p:spPr>
        <p:txBody>
          <a:bodyPr wrap="square" rtlCol="0">
            <a:spAutoFit/>
          </a:bodyPr>
          <a:lstStyle/>
          <a:p>
            <a:pPr marL="342900" lvl="0" algn="just">
              <a:lnSpc>
                <a:spcPct val="115000"/>
              </a:lnSpc>
              <a:spcBef>
                <a:spcPts val="600"/>
              </a:spcBef>
              <a:spcAft>
                <a:spcPts val="1000"/>
              </a:spcAft>
              <a:buClr>
                <a:srgbClr val="FF6600"/>
              </a:buClr>
              <a:buSzPct val="100000"/>
              <a:buFont typeface="Calibri"/>
              <a:buChar char="•"/>
            </a:pPr>
            <a:r>
              <a:rPr lang="en-US" b="1" dirty="0"/>
              <a:t>For steering the vehicle one sensor was mounted on each side.</a:t>
            </a:r>
          </a:p>
          <a:p>
            <a:pPr marL="342900" lvl="0" algn="just">
              <a:lnSpc>
                <a:spcPct val="115000"/>
              </a:lnSpc>
              <a:spcBef>
                <a:spcPts val="1200"/>
              </a:spcBef>
              <a:spcAft>
                <a:spcPts val="1000"/>
              </a:spcAft>
              <a:buClr>
                <a:srgbClr val="FF6600"/>
              </a:buClr>
              <a:buSzPct val="100000"/>
              <a:buFont typeface="Calibri"/>
              <a:buChar char="•"/>
            </a:pPr>
            <a:r>
              <a:rPr lang="en-US" b="1" dirty="0"/>
              <a:t>Data from both sensors was filtered using </a:t>
            </a:r>
            <a:r>
              <a:rPr lang="en-US" b="1" dirty="0" smtClean="0"/>
              <a:t>…. &amp; </a:t>
            </a:r>
            <a:r>
              <a:rPr lang="en-US" b="1" dirty="0"/>
              <a:t>calibrated using Piecewise Linear Regression.</a:t>
            </a:r>
          </a:p>
          <a:p>
            <a:pPr marL="342900" lvl="0" algn="just">
              <a:lnSpc>
                <a:spcPct val="115000"/>
              </a:lnSpc>
              <a:spcBef>
                <a:spcPts val="1200"/>
              </a:spcBef>
              <a:spcAft>
                <a:spcPts val="1000"/>
              </a:spcAft>
              <a:buClr>
                <a:srgbClr val="FF6600"/>
              </a:buClr>
              <a:buSzPct val="100000"/>
              <a:buFont typeface="Calibri"/>
              <a:buChar char="•"/>
            </a:pPr>
            <a:r>
              <a:rPr lang="en-US" b="1" dirty="0"/>
              <a:t>The </a:t>
            </a:r>
            <a:r>
              <a:rPr lang="en-US" b="1" dirty="0" smtClean="0"/>
              <a:t>left </a:t>
            </a:r>
            <a:r>
              <a:rPr lang="en-US" b="1" dirty="0"/>
              <a:t>and right distance values </a:t>
            </a:r>
            <a:r>
              <a:rPr lang="en-US" b="1" dirty="0" smtClean="0"/>
              <a:t>were </a:t>
            </a:r>
            <a:r>
              <a:rPr lang="en-US" b="1" dirty="0"/>
              <a:t>used to control the direction and magnitude of the steering input.</a:t>
            </a:r>
          </a:p>
        </p:txBody>
      </p:sp>
    </p:spTree>
    <p:extLst>
      <p:ext uri="{BB962C8B-B14F-4D97-AF65-F5344CB8AC3E}">
        <p14:creationId xmlns:p14="http://schemas.microsoft.com/office/powerpoint/2010/main" val="24621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3812" y="838200"/>
            <a:ext cx="10439400" cy="3238579"/>
          </a:xfrm>
          <a:prstGeom prst="rect">
            <a:avLst/>
          </a:prstGeom>
        </p:spPr>
        <p:txBody>
          <a:bodyPr wrap="square">
            <a:spAutoFit/>
          </a:bodyPr>
          <a:lstStyle/>
          <a:p>
            <a:pPr marL="457200" lvl="0" indent="-381000" algn="just">
              <a:lnSpc>
                <a:spcPct val="115000"/>
              </a:lnSpc>
              <a:spcAft>
                <a:spcPts val="1000"/>
              </a:spcAft>
              <a:buClr>
                <a:srgbClr val="FF6600"/>
              </a:buClr>
              <a:buSzPct val="100000"/>
              <a:buFont typeface="Calibri"/>
            </a:pPr>
            <a:r>
              <a:rPr lang="en-US" sz="1600" b="1" dirty="0"/>
              <a:t>Position of Sensor Mounts</a:t>
            </a:r>
          </a:p>
          <a:p>
            <a:pPr marL="457200" lvl="0" indent="-381000" algn="just">
              <a:lnSpc>
                <a:spcPct val="115000"/>
              </a:lnSpc>
              <a:spcAft>
                <a:spcPts val="1000"/>
              </a:spcAft>
              <a:buClr>
                <a:srgbClr val="FF6600"/>
              </a:buClr>
              <a:buSzPct val="100000"/>
              <a:buFont typeface="Calibri"/>
            </a:pPr>
            <a:r>
              <a:rPr lang="en-US" sz="1600" b="1" dirty="0"/>
              <a:t>Appropriately Tuning the </a:t>
            </a:r>
            <a:r>
              <a:rPr lang="en-US" sz="1600" b="1" dirty="0" smtClean="0"/>
              <a:t>PID </a:t>
            </a:r>
            <a:r>
              <a:rPr lang="en-US" sz="1600" b="1" dirty="0"/>
              <a:t>Controller</a:t>
            </a:r>
          </a:p>
          <a:p>
            <a:pPr marL="457200" lvl="0" indent="-381000" algn="just">
              <a:lnSpc>
                <a:spcPct val="115000"/>
              </a:lnSpc>
              <a:spcAft>
                <a:spcPts val="1000"/>
              </a:spcAft>
              <a:buClr>
                <a:srgbClr val="FF6600"/>
              </a:buClr>
              <a:buSzPct val="100000"/>
              <a:buFont typeface="Calibri"/>
            </a:pPr>
            <a:r>
              <a:rPr lang="en-US" sz="1600" b="1" dirty="0"/>
              <a:t>Steering controls based on differential sensor setup</a:t>
            </a:r>
          </a:p>
          <a:p>
            <a:pPr marL="457200" lvl="0" indent="-381000" algn="just">
              <a:lnSpc>
                <a:spcPct val="115000"/>
              </a:lnSpc>
              <a:spcAft>
                <a:spcPts val="1000"/>
              </a:spcAft>
              <a:buClr>
                <a:srgbClr val="FF6600"/>
              </a:buClr>
              <a:buSzPct val="100000"/>
              <a:buFont typeface="Calibri"/>
            </a:pPr>
            <a:r>
              <a:rPr lang="en-US" sz="1600" b="1" dirty="0"/>
              <a:t>Getting the car to stop 30 cm before an obstacle and reverse if the obstacle is </a:t>
            </a:r>
            <a:r>
              <a:rPr lang="en-US" sz="1600" b="1" dirty="0" smtClean="0"/>
              <a:t>closer</a:t>
            </a:r>
          </a:p>
          <a:p>
            <a:pPr marL="457200" indent="-381000" algn="just">
              <a:lnSpc>
                <a:spcPct val="115000"/>
              </a:lnSpc>
              <a:spcAft>
                <a:spcPts val="1000"/>
              </a:spcAft>
              <a:buClr>
                <a:srgbClr val="FF6600"/>
              </a:buClr>
              <a:buSzPct val="100000"/>
            </a:pPr>
            <a:r>
              <a:rPr lang="en-IN" sz="1600" b="1" dirty="0"/>
              <a:t>Not Braking in time and hitting the </a:t>
            </a:r>
            <a:r>
              <a:rPr lang="en-IN" sz="1600" b="1" dirty="0" smtClean="0"/>
              <a:t>wall</a:t>
            </a:r>
          </a:p>
          <a:p>
            <a:pPr marL="457200" indent="-381000" algn="just">
              <a:lnSpc>
                <a:spcPct val="115000"/>
              </a:lnSpc>
              <a:spcAft>
                <a:spcPts val="1000"/>
              </a:spcAft>
              <a:buClr>
                <a:srgbClr val="FF6600"/>
              </a:buClr>
              <a:buSzPct val="100000"/>
            </a:pPr>
            <a:r>
              <a:rPr lang="en-IN" sz="1600" b="1" dirty="0"/>
              <a:t>After  fusion of velocity and steering, the motion of the vehicle was erratic. Leading to missing a lot of checkpoints.</a:t>
            </a:r>
          </a:p>
          <a:p>
            <a:pPr marL="457200" indent="-381000" algn="just">
              <a:lnSpc>
                <a:spcPct val="115000"/>
              </a:lnSpc>
              <a:spcAft>
                <a:spcPts val="1000"/>
              </a:spcAft>
              <a:buClr>
                <a:srgbClr val="FF6600"/>
              </a:buClr>
              <a:buSzPct val="100000"/>
            </a:pPr>
            <a:endParaRPr lang="en-IN" sz="1600" b="1" dirty="0"/>
          </a:p>
          <a:p>
            <a:pPr marL="457200" lvl="0" indent="-381000" algn="just">
              <a:lnSpc>
                <a:spcPct val="115000"/>
              </a:lnSpc>
              <a:spcAft>
                <a:spcPts val="1000"/>
              </a:spcAft>
              <a:buClr>
                <a:srgbClr val="FF6600"/>
              </a:buClr>
              <a:buSzPct val="100000"/>
              <a:buFont typeface="Calibri"/>
            </a:pPr>
            <a:endParaRPr lang="en-US" sz="1600" b="1" dirty="0"/>
          </a:p>
        </p:txBody>
      </p:sp>
      <p:sp>
        <p:nvSpPr>
          <p:cNvPr id="3" name="Title 2"/>
          <p:cNvSpPr txBox="1">
            <a:spLocks/>
          </p:cNvSpPr>
          <p:nvPr/>
        </p:nvSpPr>
        <p:spPr>
          <a:xfrm>
            <a:off x="1293812" y="228600"/>
            <a:ext cx="2665729" cy="685800"/>
          </a:xfrm>
          <a:prstGeom prst="rect">
            <a:avLst/>
          </a:prstGeom>
        </p:spPr>
        <p:txBody>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smtClean="0"/>
              <a:t>Challenges</a:t>
            </a:r>
            <a:endParaRPr lang="en-US" dirty="0"/>
          </a:p>
        </p:txBody>
      </p:sp>
      <p:sp>
        <p:nvSpPr>
          <p:cNvPr id="4" name="Rectangle 3"/>
          <p:cNvSpPr/>
          <p:nvPr/>
        </p:nvSpPr>
        <p:spPr>
          <a:xfrm>
            <a:off x="912812" y="4876800"/>
            <a:ext cx="10668000" cy="1593000"/>
          </a:xfrm>
          <a:prstGeom prst="rect">
            <a:avLst/>
          </a:prstGeom>
        </p:spPr>
        <p:txBody>
          <a:bodyPr wrap="square">
            <a:spAutoFit/>
          </a:bodyPr>
          <a:lstStyle/>
          <a:p>
            <a:pPr marL="457200" lvl="0" indent="-381000" algn="just">
              <a:lnSpc>
                <a:spcPct val="115000"/>
              </a:lnSpc>
              <a:spcAft>
                <a:spcPts val="1000"/>
              </a:spcAft>
              <a:buClr>
                <a:srgbClr val="FF6600"/>
              </a:buClr>
              <a:buSzPct val="100000"/>
            </a:pPr>
            <a:r>
              <a:rPr lang="en-US" sz="1600" b="1" dirty="0"/>
              <a:t>Side sensors were mounted close to the front of the vehicle to enable better sensing of </a:t>
            </a:r>
            <a:r>
              <a:rPr lang="en-US" sz="1600" b="1" dirty="0" smtClean="0"/>
              <a:t>the changing </a:t>
            </a:r>
            <a:r>
              <a:rPr lang="en-US" sz="1600" b="1" dirty="0"/>
              <a:t>track layout.</a:t>
            </a:r>
          </a:p>
          <a:p>
            <a:pPr marL="457200" lvl="0" indent="-381000" algn="just">
              <a:lnSpc>
                <a:spcPct val="115000"/>
              </a:lnSpc>
              <a:spcAft>
                <a:spcPts val="1000"/>
              </a:spcAft>
              <a:buClr>
                <a:srgbClr val="FF6600"/>
              </a:buClr>
              <a:buSzPct val="100000"/>
            </a:pPr>
            <a:r>
              <a:rPr lang="en-US" sz="1600" b="1" dirty="0"/>
              <a:t>A correction factor was added to the code to account for the relative offset of the two side sensors.</a:t>
            </a:r>
          </a:p>
          <a:p>
            <a:pPr marL="457200" lvl="0" indent="-381000" algn="just">
              <a:lnSpc>
                <a:spcPct val="115000"/>
              </a:lnSpc>
              <a:spcAft>
                <a:spcPts val="1000"/>
              </a:spcAft>
              <a:buClr>
                <a:srgbClr val="FF6600"/>
              </a:buClr>
              <a:buSzPct val="100000"/>
            </a:pPr>
            <a:r>
              <a:rPr lang="en-US" sz="1600" b="1" dirty="0"/>
              <a:t>The </a:t>
            </a:r>
            <a:r>
              <a:rPr lang="en-US" sz="1600" b="1" dirty="0" smtClean="0"/>
              <a:t>PID </a:t>
            </a:r>
            <a:r>
              <a:rPr lang="en-US" sz="1600" b="1" dirty="0"/>
              <a:t>controller was tuned initially using the Serial Plotter &amp; then was verified on the vehicle</a:t>
            </a:r>
          </a:p>
          <a:p>
            <a:pPr marL="457200" lvl="0" indent="-381000" algn="just">
              <a:lnSpc>
                <a:spcPct val="115000"/>
              </a:lnSpc>
              <a:spcAft>
                <a:spcPts val="1000"/>
              </a:spcAft>
              <a:buClr>
                <a:srgbClr val="FF6600"/>
              </a:buClr>
              <a:buSzPct val="100000"/>
            </a:pPr>
            <a:r>
              <a:rPr lang="en-US" sz="1600" b="1" dirty="0"/>
              <a:t>We had to use a steering command of </a:t>
            </a:r>
            <a:r>
              <a:rPr lang="en-US" sz="1600" b="1" dirty="0" smtClean="0"/>
              <a:t>…. </a:t>
            </a:r>
            <a:r>
              <a:rPr lang="en-US" sz="1600" b="1" dirty="0"/>
              <a:t>in order to get the vehicle to go straight.</a:t>
            </a:r>
          </a:p>
        </p:txBody>
      </p:sp>
      <p:sp>
        <p:nvSpPr>
          <p:cNvPr id="5" name="Title 2"/>
          <p:cNvSpPr txBox="1">
            <a:spLocks/>
          </p:cNvSpPr>
          <p:nvPr/>
        </p:nvSpPr>
        <p:spPr>
          <a:xfrm>
            <a:off x="912812" y="4133889"/>
            <a:ext cx="2665729" cy="685800"/>
          </a:xfrm>
          <a:prstGeom prst="rect">
            <a:avLst/>
          </a:prstGeom>
        </p:spPr>
        <p:txBody>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smtClean="0"/>
              <a:t>Solutions</a:t>
            </a:r>
            <a:endParaRPr lang="en-US" dirty="0"/>
          </a:p>
        </p:txBody>
      </p:sp>
    </p:spTree>
    <p:extLst>
      <p:ext uri="{BB962C8B-B14F-4D97-AF65-F5344CB8AC3E}">
        <p14:creationId xmlns:p14="http://schemas.microsoft.com/office/powerpoint/2010/main" val="319622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8424" y="1295400"/>
            <a:ext cx="8383588" cy="3060325"/>
          </a:xfrm>
          <a:prstGeom prst="rect">
            <a:avLst/>
          </a:prstGeom>
        </p:spPr>
        <p:txBody>
          <a:bodyPr wrap="square">
            <a:spAutoFit/>
          </a:bodyPr>
          <a:lstStyle/>
          <a:p>
            <a:pPr marL="228531" lvl="0" indent="-228531">
              <a:lnSpc>
                <a:spcPct val="90000"/>
              </a:lnSpc>
              <a:buClr>
                <a:schemeClr val="dk1"/>
              </a:buClr>
              <a:buSzPts val="2589"/>
              <a:buFont typeface="Arial"/>
              <a:buChar char="•"/>
            </a:pPr>
            <a:r>
              <a:rPr lang="en-US" b="1" dirty="0">
                <a:ea typeface="Calibri"/>
                <a:cs typeface="Calibri"/>
                <a:sym typeface="Calibri"/>
              </a:rPr>
              <a:t>Autonomous vehicle stopped at a distance of 30 cm ahead of obstacle.</a:t>
            </a:r>
          </a:p>
          <a:p>
            <a:pPr marL="228531" lvl="0" indent="-228531">
              <a:lnSpc>
                <a:spcPct val="90000"/>
              </a:lnSpc>
              <a:spcBef>
                <a:spcPts val="1000"/>
              </a:spcBef>
              <a:buClr>
                <a:schemeClr val="dk1"/>
              </a:buClr>
              <a:buSzPts val="2589"/>
              <a:buFont typeface="Arial"/>
              <a:buChar char="•"/>
            </a:pPr>
            <a:r>
              <a:rPr lang="en-US" b="1" dirty="0">
                <a:ea typeface="Calibri"/>
                <a:cs typeface="Calibri"/>
                <a:sym typeface="Calibri"/>
              </a:rPr>
              <a:t>No oscillations were observed after stopping.</a:t>
            </a:r>
          </a:p>
          <a:p>
            <a:pPr marL="228531" lvl="0" indent="-228531">
              <a:lnSpc>
                <a:spcPct val="90000"/>
              </a:lnSpc>
              <a:spcBef>
                <a:spcPts val="1000"/>
              </a:spcBef>
              <a:buClr>
                <a:schemeClr val="dk1"/>
              </a:buClr>
              <a:buSzPts val="2589"/>
              <a:buFont typeface="Arial"/>
              <a:buChar char="•"/>
            </a:pPr>
            <a:r>
              <a:rPr lang="en-US" b="1" dirty="0">
                <a:ea typeface="Calibri"/>
                <a:cs typeface="Calibri"/>
                <a:sym typeface="Calibri"/>
              </a:rPr>
              <a:t>Vehicle did not hit the obstacle before stopping.</a:t>
            </a:r>
          </a:p>
          <a:p>
            <a:pPr marL="228531" lvl="0" indent="-228531">
              <a:lnSpc>
                <a:spcPct val="90000"/>
              </a:lnSpc>
              <a:spcBef>
                <a:spcPts val="1000"/>
              </a:spcBef>
              <a:buClr>
                <a:schemeClr val="dk1"/>
              </a:buClr>
              <a:buSzPts val="2589"/>
              <a:buFont typeface="Arial"/>
              <a:buChar char="•"/>
            </a:pPr>
            <a:r>
              <a:rPr lang="en-US" b="1" dirty="0">
                <a:ea typeface="Calibri"/>
                <a:cs typeface="Calibri"/>
                <a:sym typeface="Calibri"/>
              </a:rPr>
              <a:t>Vehicle passed all the check points.</a:t>
            </a:r>
          </a:p>
          <a:p>
            <a:pPr marL="228531" lvl="0" indent="-228531">
              <a:lnSpc>
                <a:spcPct val="90000"/>
              </a:lnSpc>
              <a:spcBef>
                <a:spcPts val="1000"/>
              </a:spcBef>
              <a:buClr>
                <a:schemeClr val="dk1"/>
              </a:buClr>
              <a:buSzPts val="2589"/>
              <a:buFont typeface="Arial"/>
              <a:buChar char="•"/>
            </a:pPr>
            <a:r>
              <a:rPr lang="en-US" b="1" dirty="0">
                <a:ea typeface="Calibri"/>
                <a:cs typeface="Calibri"/>
                <a:sym typeface="Calibri"/>
              </a:rPr>
              <a:t>The given distance was covered in </a:t>
            </a:r>
            <a:r>
              <a:rPr lang="en-US" b="1" dirty="0" smtClean="0">
                <a:ea typeface="Calibri"/>
                <a:cs typeface="Calibri"/>
                <a:sym typeface="Calibri"/>
              </a:rPr>
              <a:t>17 </a:t>
            </a:r>
            <a:r>
              <a:rPr lang="en-US" b="1" dirty="0">
                <a:ea typeface="Calibri"/>
                <a:cs typeface="Calibri"/>
                <a:sym typeface="Calibri"/>
              </a:rPr>
              <a:t>seconds.</a:t>
            </a:r>
          </a:p>
          <a:p>
            <a:pPr lvl="0" indent="-164401">
              <a:lnSpc>
                <a:spcPct val="90000"/>
              </a:lnSpc>
              <a:spcBef>
                <a:spcPts val="1000"/>
              </a:spcBef>
              <a:buClr>
                <a:schemeClr val="dk1"/>
              </a:buClr>
              <a:buSzPts val="2589"/>
            </a:pPr>
            <a:r>
              <a:rPr lang="en-US" b="1" dirty="0">
                <a:ea typeface="Calibri"/>
                <a:cs typeface="Calibri"/>
                <a:sym typeface="Calibri"/>
              </a:rPr>
              <a:t> </a:t>
            </a:r>
          </a:p>
        </p:txBody>
      </p:sp>
      <p:sp>
        <p:nvSpPr>
          <p:cNvPr id="3" name="Rectangle 2"/>
          <p:cNvSpPr/>
          <p:nvPr/>
        </p:nvSpPr>
        <p:spPr>
          <a:xfrm>
            <a:off x="1370012" y="609600"/>
            <a:ext cx="6092825" cy="424732"/>
          </a:xfrm>
          <a:prstGeom prst="rect">
            <a:avLst/>
          </a:prstGeom>
        </p:spPr>
        <p:txBody>
          <a:bodyPr>
            <a:spAutoFit/>
          </a:bodyPr>
          <a:lstStyle/>
          <a:p>
            <a:pPr marL="228531" lvl="0" indent="-228531">
              <a:lnSpc>
                <a:spcPct val="90000"/>
              </a:lnSpc>
              <a:buClr>
                <a:schemeClr val="dk1"/>
              </a:buClr>
              <a:buSzPts val="2589"/>
              <a:buFont typeface="Arial"/>
              <a:buChar char="•"/>
            </a:pPr>
            <a:r>
              <a:rPr lang="en-US" b="1" dirty="0" smtClean="0">
                <a:ea typeface="Calibri"/>
                <a:cs typeface="Calibri"/>
                <a:sym typeface="Calibri"/>
              </a:rPr>
              <a:t>Results</a:t>
            </a:r>
            <a:endParaRPr lang="en-US" b="1" dirty="0">
              <a:ea typeface="Calibri"/>
              <a:cs typeface="Calibri"/>
              <a:sym typeface="Calibri"/>
            </a:endParaRPr>
          </a:p>
        </p:txBody>
      </p:sp>
    </p:spTree>
    <p:extLst>
      <p:ext uri="{BB962C8B-B14F-4D97-AF65-F5344CB8AC3E}">
        <p14:creationId xmlns:p14="http://schemas.microsoft.com/office/powerpoint/2010/main" val="150884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2812" y="342900"/>
            <a:ext cx="4062942" cy="482600"/>
          </a:xfrm>
        </p:spPr>
        <p:txBody>
          <a:bodyPr>
            <a:normAutofit fontScale="90000"/>
          </a:bodyPr>
          <a:lstStyle/>
          <a:p>
            <a:r>
              <a:rPr lang="en-US" dirty="0" smtClean="0"/>
              <a:t>Learnings</a:t>
            </a:r>
            <a:endParaRPr lang="en-US" dirty="0"/>
          </a:p>
        </p:txBody>
      </p:sp>
      <p:sp>
        <p:nvSpPr>
          <p:cNvPr id="5" name="Text Placeholder 4"/>
          <p:cNvSpPr>
            <a:spLocks noGrp="1"/>
          </p:cNvSpPr>
          <p:nvPr>
            <p:ph type="body" sz="half" idx="2"/>
          </p:nvPr>
        </p:nvSpPr>
        <p:spPr>
          <a:xfrm>
            <a:off x="1065212" y="990600"/>
            <a:ext cx="9677400" cy="3429000"/>
          </a:xfrm>
        </p:spPr>
        <p:txBody>
          <a:bodyPr>
            <a:normAutofit/>
          </a:bodyPr>
          <a:lstStyle/>
          <a:p>
            <a:pPr marL="457200" lvl="0" indent="-381000" algn="just">
              <a:lnSpc>
                <a:spcPct val="115000"/>
              </a:lnSpc>
              <a:spcBef>
                <a:spcPts val="0"/>
              </a:spcBef>
              <a:spcAft>
                <a:spcPts val="1000"/>
              </a:spcAft>
              <a:buClr>
                <a:srgbClr val="FF6600"/>
              </a:buClr>
            </a:pPr>
            <a:r>
              <a:rPr lang="en-US" b="1" dirty="0"/>
              <a:t>The Syntax used to code an Arduino</a:t>
            </a:r>
          </a:p>
          <a:p>
            <a:pPr marL="457200" lvl="0" indent="-381000" algn="just">
              <a:lnSpc>
                <a:spcPct val="115000"/>
              </a:lnSpc>
              <a:spcBef>
                <a:spcPts val="0"/>
              </a:spcBef>
              <a:spcAft>
                <a:spcPts val="1000"/>
              </a:spcAft>
              <a:buClr>
                <a:srgbClr val="FF6600"/>
              </a:buClr>
            </a:pPr>
            <a:r>
              <a:rPr lang="en-US" b="1" dirty="0"/>
              <a:t>Practical application of </a:t>
            </a:r>
            <a:r>
              <a:rPr lang="en-US" b="1" dirty="0" err="1"/>
              <a:t>Kalman</a:t>
            </a:r>
            <a:r>
              <a:rPr lang="en-US" b="1" dirty="0"/>
              <a:t> </a:t>
            </a:r>
            <a:r>
              <a:rPr lang="en-US" b="1" dirty="0" smtClean="0"/>
              <a:t>filter</a:t>
            </a:r>
            <a:endParaRPr lang="en-US" b="1" dirty="0"/>
          </a:p>
          <a:p>
            <a:pPr marL="457200" lvl="0" indent="-381000" algn="just">
              <a:lnSpc>
                <a:spcPct val="115000"/>
              </a:lnSpc>
              <a:spcBef>
                <a:spcPts val="0"/>
              </a:spcBef>
              <a:spcAft>
                <a:spcPts val="1000"/>
              </a:spcAft>
              <a:buClr>
                <a:srgbClr val="FF6600"/>
              </a:buClr>
            </a:pPr>
            <a:r>
              <a:rPr lang="en-US" b="1" dirty="0"/>
              <a:t>Testing and Calibration techniques of Ultrasonic Sensors</a:t>
            </a:r>
          </a:p>
          <a:p>
            <a:pPr marL="457200" lvl="0" indent="-381000" algn="just">
              <a:lnSpc>
                <a:spcPct val="115000"/>
              </a:lnSpc>
              <a:spcBef>
                <a:spcPts val="0"/>
              </a:spcBef>
              <a:spcAft>
                <a:spcPts val="1000"/>
              </a:spcAft>
              <a:buClr>
                <a:srgbClr val="FF6600"/>
              </a:buClr>
            </a:pPr>
            <a:r>
              <a:rPr lang="en-US" b="1" dirty="0"/>
              <a:t>A gist of the possible challenges and solutions in design of an autonomous vehicle</a:t>
            </a:r>
          </a:p>
          <a:p>
            <a:pPr marL="457200" lvl="0" indent="-381000" algn="just">
              <a:lnSpc>
                <a:spcPct val="115000"/>
              </a:lnSpc>
              <a:spcBef>
                <a:spcPts val="0"/>
              </a:spcBef>
              <a:spcAft>
                <a:spcPts val="1000"/>
              </a:spcAft>
              <a:buClr>
                <a:srgbClr val="FF6600"/>
              </a:buClr>
            </a:pPr>
            <a:r>
              <a:rPr lang="en-US" b="1" dirty="0"/>
              <a:t>Design of an electro-mechanical system &amp; the challenges that it poses</a:t>
            </a:r>
          </a:p>
          <a:p>
            <a:pPr marL="457200" lvl="0" indent="-381000" algn="just">
              <a:lnSpc>
                <a:spcPct val="115000"/>
              </a:lnSpc>
              <a:spcBef>
                <a:spcPts val="0"/>
              </a:spcBef>
              <a:spcAft>
                <a:spcPts val="1000"/>
              </a:spcAft>
              <a:buClr>
                <a:srgbClr val="FF6600"/>
              </a:buClr>
            </a:pPr>
            <a:r>
              <a:rPr lang="en-US" b="1" dirty="0"/>
              <a:t>Design of a </a:t>
            </a:r>
            <a:r>
              <a:rPr lang="en-US" b="1" dirty="0" smtClean="0"/>
              <a:t>PID </a:t>
            </a:r>
            <a:r>
              <a:rPr lang="en-US" b="1" dirty="0"/>
              <a:t>controller &amp; manual tuning of its parameters</a:t>
            </a:r>
          </a:p>
          <a:p>
            <a:endParaRPr lang="en-US" dirty="0"/>
          </a:p>
        </p:txBody>
      </p:sp>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304800"/>
            <a:ext cx="4062942" cy="558800"/>
          </a:xfrm>
        </p:spPr>
        <p:txBody>
          <a:bodyPr/>
          <a:lstStyle/>
          <a:p>
            <a:r>
              <a:rPr lang="en-US" dirty="0" smtClean="0"/>
              <a:t>Limitations</a:t>
            </a:r>
            <a:endParaRPr lang="en-US" dirty="0"/>
          </a:p>
        </p:txBody>
      </p:sp>
      <p:sp>
        <p:nvSpPr>
          <p:cNvPr id="3" name="Text Placeholder 2"/>
          <p:cNvSpPr>
            <a:spLocks noGrp="1"/>
          </p:cNvSpPr>
          <p:nvPr>
            <p:ph type="body" sz="half" idx="2"/>
          </p:nvPr>
        </p:nvSpPr>
        <p:spPr>
          <a:xfrm>
            <a:off x="1217612" y="1219200"/>
            <a:ext cx="4062942" cy="1930400"/>
          </a:xfrm>
        </p:spPr>
        <p:txBody>
          <a:bodyPr/>
          <a:lstStyle/>
          <a:p>
            <a:pPr marL="228531" lvl="0" indent="-228531">
              <a:spcBef>
                <a:spcPts val="0"/>
              </a:spcBef>
              <a:buClr>
                <a:schemeClr val="dk1"/>
              </a:buClr>
              <a:buSzPts val="2799"/>
              <a:buFont typeface="Arial"/>
              <a:buChar char="•"/>
            </a:pPr>
            <a:r>
              <a:rPr lang="en-US" b="1" dirty="0">
                <a:ea typeface="Calibri"/>
                <a:cs typeface="Calibri"/>
                <a:sym typeface="Calibri"/>
              </a:rPr>
              <a:t>Slower convergence using </a:t>
            </a:r>
            <a:r>
              <a:rPr lang="en-US" b="1" dirty="0" err="1">
                <a:ea typeface="Calibri"/>
                <a:cs typeface="Calibri"/>
                <a:sym typeface="Calibri"/>
              </a:rPr>
              <a:t>kalman</a:t>
            </a:r>
            <a:r>
              <a:rPr lang="en-US" b="1" dirty="0">
                <a:ea typeface="Calibri"/>
                <a:cs typeface="Calibri"/>
                <a:sym typeface="Calibri"/>
              </a:rPr>
              <a:t> filter.</a:t>
            </a:r>
          </a:p>
          <a:p>
            <a:pPr marL="228531" lvl="0" indent="-228531">
              <a:spcBef>
                <a:spcPts val="1000"/>
              </a:spcBef>
              <a:buClr>
                <a:schemeClr val="dk1"/>
              </a:buClr>
              <a:buSzPts val="2799"/>
              <a:buFont typeface="Arial"/>
              <a:buChar char="•"/>
            </a:pPr>
            <a:r>
              <a:rPr lang="en-US" b="1" dirty="0">
                <a:ea typeface="Calibri"/>
                <a:cs typeface="Calibri"/>
                <a:sym typeface="Calibri"/>
              </a:rPr>
              <a:t>Convergence time should be within 10 seconds.</a:t>
            </a:r>
          </a:p>
          <a:p>
            <a:pPr marL="228531" lvl="0" indent="-228531">
              <a:spcBef>
                <a:spcPts val="1000"/>
              </a:spcBef>
              <a:buClr>
                <a:schemeClr val="dk1"/>
              </a:buClr>
              <a:buSzPts val="2799"/>
              <a:buFont typeface="Arial"/>
              <a:buChar char="•"/>
            </a:pPr>
            <a:r>
              <a:rPr lang="en-US" b="1" dirty="0">
                <a:ea typeface="Calibri"/>
                <a:cs typeface="Calibri"/>
                <a:sym typeface="Calibri"/>
              </a:rPr>
              <a:t>Results affected by human error.</a:t>
            </a:r>
          </a:p>
          <a:p>
            <a:endParaRPr lang="en-US" b="1" dirty="0"/>
          </a:p>
        </p:txBody>
      </p:sp>
    </p:spTree>
    <p:extLst>
      <p:ext uri="{BB962C8B-B14F-4D97-AF65-F5344CB8AC3E}">
        <p14:creationId xmlns:p14="http://schemas.microsoft.com/office/powerpoint/2010/main" val="306457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0012" y="685800"/>
            <a:ext cx="6774034" cy="3539430"/>
          </a:xfrm>
          <a:prstGeom prst="rect">
            <a:avLst/>
          </a:prstGeom>
          <a:noFill/>
        </p:spPr>
        <p:txBody>
          <a:bodyPr wrap="none" rtlCol="0">
            <a:spAutoFit/>
          </a:bodyPr>
          <a:lstStyle/>
          <a:p>
            <a:r>
              <a:rPr lang="en-US" sz="2800" dirty="0" smtClean="0"/>
              <a:t>Explain PID tuning (how) and give final values</a:t>
            </a:r>
          </a:p>
          <a:p>
            <a:endParaRPr lang="en-US" sz="2800" dirty="0"/>
          </a:p>
          <a:p>
            <a:r>
              <a:rPr lang="en-US" sz="2800" dirty="0" smtClean="0"/>
              <a:t>Insert test video</a:t>
            </a:r>
            <a:endParaRPr lang="en-US" sz="2800" dirty="0"/>
          </a:p>
          <a:p>
            <a:endParaRPr lang="en-US" sz="2800" dirty="0" smtClean="0"/>
          </a:p>
          <a:p>
            <a:r>
              <a:rPr lang="en-US" sz="2800" dirty="0" smtClean="0"/>
              <a:t>Insert code used ?</a:t>
            </a:r>
          </a:p>
          <a:p>
            <a:r>
              <a:rPr lang="en-US" sz="2800" dirty="0" smtClean="0"/>
              <a:t>Human tracking ?</a:t>
            </a:r>
          </a:p>
          <a:p>
            <a:r>
              <a:rPr lang="en-US" sz="2800" dirty="0" smtClean="0"/>
              <a:t>LCD ?</a:t>
            </a:r>
          </a:p>
          <a:p>
            <a:r>
              <a:rPr lang="en-US" sz="2800" dirty="0" smtClean="0"/>
              <a:t>Future Plans ?</a:t>
            </a:r>
          </a:p>
        </p:txBody>
      </p:sp>
    </p:spTree>
    <p:extLst>
      <p:ext uri="{BB962C8B-B14F-4D97-AF65-F5344CB8AC3E}">
        <p14:creationId xmlns:p14="http://schemas.microsoft.com/office/powerpoint/2010/main" val="68106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228600"/>
            <a:ext cx="2284729" cy="660400"/>
          </a:xfrm>
        </p:spPr>
        <p:txBody>
          <a:bodyPr/>
          <a:lstStyle/>
          <a:p>
            <a:r>
              <a:rPr lang="en-US" dirty="0" smtClean="0"/>
              <a:t>Project 1</a:t>
            </a:r>
            <a:endParaRPr lang="en-US" dirty="0"/>
          </a:p>
        </p:txBody>
      </p:sp>
      <p:sp>
        <p:nvSpPr>
          <p:cNvPr id="14" name="Content Placeholder 13"/>
          <p:cNvSpPr>
            <a:spLocks noGrp="1"/>
          </p:cNvSpPr>
          <p:nvPr>
            <p:ph idx="1"/>
          </p:nvPr>
        </p:nvSpPr>
        <p:spPr>
          <a:xfrm>
            <a:off x="1218883" y="1143000"/>
            <a:ext cx="5027929" cy="1447800"/>
          </a:xfrm>
        </p:spPr>
        <p:txBody>
          <a:bodyPr>
            <a:normAutofit/>
          </a:bodyPr>
          <a:lstStyle/>
          <a:p>
            <a:pPr marL="0" indent="0" algn="just">
              <a:buNone/>
            </a:pPr>
            <a:r>
              <a:rPr lang="en-US" dirty="0" smtClean="0"/>
              <a:t>Small-scale autonomous </a:t>
            </a:r>
            <a:r>
              <a:rPr lang="en-US" dirty="0"/>
              <a:t>v</a:t>
            </a:r>
            <a:r>
              <a:rPr lang="en-US" dirty="0" smtClean="0"/>
              <a:t>ehicle for adaptive </a:t>
            </a:r>
            <a:r>
              <a:rPr lang="en-US" dirty="0"/>
              <a:t>c</a:t>
            </a:r>
            <a:r>
              <a:rPr lang="en-US" dirty="0" smtClean="0"/>
              <a:t>ruise </a:t>
            </a:r>
            <a:r>
              <a:rPr lang="en-US" dirty="0"/>
              <a:t>c</a:t>
            </a:r>
            <a:r>
              <a:rPr lang="en-US" dirty="0" smtClean="0"/>
              <a:t>ontrol and lane keeping</a:t>
            </a:r>
            <a:endParaRPr lang="en-US"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660" t="7045" r="3614" b="23048"/>
          <a:stretch/>
        </p:blipFill>
        <p:spPr>
          <a:xfrm>
            <a:off x="1218883" y="3316224"/>
            <a:ext cx="5791200" cy="3276600"/>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704" t="8332" r="5555" b="8334"/>
          <a:stretch/>
        </p:blipFill>
        <p:spPr>
          <a:xfrm>
            <a:off x="7847012" y="1834212"/>
            <a:ext cx="3886200" cy="4758612"/>
          </a:xfrm>
          <a:prstGeom prst="rect">
            <a:avLst/>
          </a:prstGeom>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228600"/>
            <a:ext cx="2284729" cy="660400"/>
          </a:xfrm>
        </p:spPr>
        <p:txBody>
          <a:bodyPr/>
          <a:lstStyle/>
          <a:p>
            <a:r>
              <a:rPr lang="en-US" dirty="0" smtClean="0"/>
              <a:t>Project 2</a:t>
            </a:r>
            <a:endParaRPr lang="en-US" dirty="0"/>
          </a:p>
        </p:txBody>
      </p:sp>
      <p:sp>
        <p:nvSpPr>
          <p:cNvPr id="14" name="Content Placeholder 13"/>
          <p:cNvSpPr>
            <a:spLocks noGrp="1"/>
          </p:cNvSpPr>
          <p:nvPr>
            <p:ph idx="1"/>
          </p:nvPr>
        </p:nvSpPr>
        <p:spPr>
          <a:xfrm>
            <a:off x="1218883" y="1143000"/>
            <a:ext cx="10209529" cy="685800"/>
          </a:xfrm>
        </p:spPr>
        <p:txBody>
          <a:bodyPr>
            <a:normAutofit/>
          </a:bodyPr>
          <a:lstStyle/>
          <a:p>
            <a:r>
              <a:rPr lang="en-US" dirty="0"/>
              <a:t>Design of </a:t>
            </a:r>
            <a:r>
              <a:rPr lang="en-US" dirty="0" smtClean="0"/>
              <a:t>a small scale autonomous </a:t>
            </a:r>
            <a:r>
              <a:rPr lang="en-US" dirty="0"/>
              <a:t>b</a:t>
            </a:r>
            <a:r>
              <a:rPr lang="en-US" dirty="0" smtClean="0"/>
              <a:t>oat </a:t>
            </a:r>
            <a:r>
              <a:rPr lang="en-US" dirty="0"/>
              <a:t>for </a:t>
            </a:r>
            <a:r>
              <a:rPr lang="en-US" dirty="0" smtClean="0"/>
              <a:t>ocean conservation</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5833" t="6666" r="5833" b="15556"/>
          <a:stretch/>
        </p:blipFill>
        <p:spPr>
          <a:xfrm>
            <a:off x="3046412" y="2082800"/>
            <a:ext cx="5867400" cy="4369340"/>
          </a:xfrm>
          <a:prstGeom prst="rect">
            <a:avLst/>
          </a:prstGeom>
        </p:spPr>
      </p:pic>
    </p:spTree>
    <p:extLst>
      <p:ext uri="{BB962C8B-B14F-4D97-AF65-F5344CB8AC3E}">
        <p14:creationId xmlns:p14="http://schemas.microsoft.com/office/powerpoint/2010/main" val="256443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819400"/>
            <a:ext cx="4037329" cy="3276600"/>
          </a:xfrm>
        </p:spPr>
        <p:txBody>
          <a:bodyPr>
            <a:normAutofit/>
          </a:bodyPr>
          <a:lstStyle/>
          <a:p>
            <a:r>
              <a:rPr lang="en-US" dirty="0" smtClean="0"/>
              <a:t>Test Setup ?</a:t>
            </a:r>
            <a:br>
              <a:rPr lang="en-US" dirty="0" smtClean="0"/>
            </a:br>
            <a:r>
              <a:rPr lang="en-US" dirty="0" smtClean="0"/>
              <a:t>Code Logic ?</a:t>
            </a:r>
            <a:br>
              <a:rPr lang="en-US" dirty="0" smtClean="0"/>
            </a:br>
            <a:r>
              <a:rPr lang="en-US" dirty="0" smtClean="0"/>
              <a:t>Method ?</a:t>
            </a:r>
            <a:br>
              <a:rPr lang="en-US" dirty="0" smtClean="0"/>
            </a:br>
            <a:r>
              <a:rPr lang="en-US" dirty="0" smtClean="0"/>
              <a:t>Equations ?</a:t>
            </a:r>
            <a:endParaRPr lang="en-US" dirty="0"/>
          </a:p>
        </p:txBody>
      </p:sp>
      <p:sp>
        <p:nvSpPr>
          <p:cNvPr id="3" name="Rectangle 2"/>
          <p:cNvSpPr/>
          <p:nvPr/>
        </p:nvSpPr>
        <p:spPr>
          <a:xfrm>
            <a:off x="1218883" y="457200"/>
            <a:ext cx="10666729" cy="882678"/>
          </a:xfrm>
          <a:prstGeom prst="rect">
            <a:avLst/>
          </a:prstGeom>
        </p:spPr>
        <p:txBody>
          <a:bodyPr wrap="square">
            <a:spAutoFit/>
          </a:bodyPr>
          <a:lstStyle/>
          <a:p>
            <a:pPr algn="just">
              <a:lnSpc>
                <a:spcPct val="107000"/>
              </a:lnSpc>
              <a:spcAft>
                <a:spcPts val="800"/>
              </a:spcAft>
            </a:pPr>
            <a:r>
              <a:rPr lang="en-US" dirty="0">
                <a:ea typeface="Calibri" panose="020F0502020204030204" pitchFamily="34" charset="0"/>
                <a:cs typeface="Times New Roman" panose="02020603050405020304" pitchFamily="18" charset="0"/>
              </a:rPr>
              <a:t>Problem Statement: Design an Autonomous Trash Collecting Boat to curb the problem of micro-plastic pollution in the Oceans around the world.</a:t>
            </a:r>
            <a:endParaRPr lang="en-US"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845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381000"/>
            <a:ext cx="3884929" cy="736600"/>
          </a:xfrm>
        </p:spPr>
        <p:txBody>
          <a:bodyPr/>
          <a:lstStyle/>
          <a:p>
            <a:r>
              <a:rPr lang="en-US" dirty="0" smtClean="0"/>
              <a:t>Concept Design</a:t>
            </a:r>
            <a:endParaRPr lang="en-US" dirty="0"/>
          </a:p>
        </p:txBody>
      </p:sp>
      <p:pic>
        <p:nvPicPr>
          <p:cNvPr id="4" name="Content Placeholder 3"/>
          <p:cNvPicPr>
            <a:picLocks noGrp="1"/>
          </p:cNvPicPr>
          <p:nvPr>
            <p:ph idx="1"/>
          </p:nvPr>
        </p:nvPicPr>
        <p:blipFill>
          <a:blip r:embed="rId2"/>
          <a:stretch>
            <a:fillRect/>
          </a:stretch>
        </p:blipFill>
        <p:spPr>
          <a:xfrm>
            <a:off x="892174" y="1447800"/>
            <a:ext cx="6573838" cy="2827338"/>
          </a:xfrm>
          <a:prstGeom prst="rect">
            <a:avLst/>
          </a:prstGeom>
        </p:spPr>
      </p:pic>
      <p:pic>
        <p:nvPicPr>
          <p:cNvPr id="6" name="Picture 5"/>
          <p:cNvPicPr/>
          <p:nvPr/>
        </p:nvPicPr>
        <p:blipFill>
          <a:blip r:embed="rId3"/>
          <a:stretch>
            <a:fillRect/>
          </a:stretch>
        </p:blipFill>
        <p:spPr>
          <a:xfrm>
            <a:off x="7618412" y="1447800"/>
            <a:ext cx="4191000" cy="2772410"/>
          </a:xfrm>
          <a:prstGeom prst="rect">
            <a:avLst/>
          </a:prstGeom>
        </p:spPr>
      </p:pic>
    </p:spTree>
    <p:extLst>
      <p:ext uri="{BB962C8B-B14F-4D97-AF65-F5344CB8AC3E}">
        <p14:creationId xmlns:p14="http://schemas.microsoft.com/office/powerpoint/2010/main" val="10547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a:t>
            </a:r>
            <a:endParaRPr lang="en-US" dirty="0"/>
          </a:p>
        </p:txBody>
      </p:sp>
      <p:pic>
        <p:nvPicPr>
          <p:cNvPr id="4" name="Content Placeholder 3"/>
          <p:cNvPicPr>
            <a:picLocks noGrp="1"/>
          </p:cNvPicPr>
          <p:nvPr>
            <p:ph idx="1"/>
          </p:nvPr>
        </p:nvPicPr>
        <p:blipFill rotWithShape="1">
          <a:blip r:embed="rId2" cstate="print">
            <a:extLst>
              <a:ext uri="{28A0092B-C50C-407E-A947-70E740481C1C}">
                <a14:useLocalDpi xmlns:a14="http://schemas.microsoft.com/office/drawing/2010/main" val="0"/>
              </a:ext>
            </a:extLst>
          </a:blip>
          <a:srcRect t="11290" b="14038"/>
          <a:stretch/>
        </p:blipFill>
        <p:spPr bwMode="auto">
          <a:xfrm>
            <a:off x="3955159" y="3436016"/>
            <a:ext cx="3895800" cy="2906359"/>
          </a:xfrm>
          <a:prstGeom prst="rect">
            <a:avLst/>
          </a:prstGeom>
          <a:noFill/>
          <a:ln>
            <a:noFill/>
          </a:ln>
          <a:extLst>
            <a:ext uri="{53640926-AAD7-44D8-BBD7-CCE9431645EC}">
              <a14:shadowObscured xmlns:a14="http://schemas.microsoft.com/office/drawing/2010/main"/>
            </a:ext>
          </a:extLst>
        </p:spPr>
      </p:pic>
      <p:pic>
        <p:nvPicPr>
          <p:cNvPr id="5" name="Shape 110" descr="Image result for breadboard wires"/>
          <p:cNvPicPr preferRelativeResize="0"/>
          <p:nvPr/>
        </p:nvPicPr>
        <p:blipFill rotWithShape="1">
          <a:blip r:embed="rId3">
            <a:alphaModFix/>
          </a:blip>
          <a:srcRect/>
          <a:stretch/>
        </p:blipFill>
        <p:spPr>
          <a:xfrm>
            <a:off x="7770812" y="1967749"/>
            <a:ext cx="1530500" cy="1147862"/>
          </a:xfrm>
          <a:prstGeom prst="rect">
            <a:avLst/>
          </a:prstGeom>
          <a:noFill/>
          <a:ln>
            <a:noFill/>
          </a:ln>
        </p:spPr>
      </p:pic>
      <p:pic>
        <p:nvPicPr>
          <p:cNvPr id="6" name="Shape 112"/>
          <p:cNvPicPr preferRelativeResize="0"/>
          <p:nvPr/>
        </p:nvPicPr>
        <p:blipFill>
          <a:blip r:embed="rId4">
            <a:alphaModFix/>
          </a:blip>
          <a:stretch>
            <a:fillRect/>
          </a:stretch>
        </p:blipFill>
        <p:spPr>
          <a:xfrm>
            <a:off x="9529137" y="1229136"/>
            <a:ext cx="1697825" cy="1886475"/>
          </a:xfrm>
          <a:prstGeom prst="rect">
            <a:avLst/>
          </a:prstGeom>
          <a:noFill/>
          <a:ln>
            <a:noFill/>
          </a:ln>
        </p:spPr>
      </p:pic>
      <p:pic>
        <p:nvPicPr>
          <p:cNvPr id="7" name="Shape 107" descr="Image result for arduino"/>
          <p:cNvPicPr preferRelativeResize="0"/>
          <p:nvPr/>
        </p:nvPicPr>
        <p:blipFill rotWithShape="1">
          <a:blip r:embed="rId5">
            <a:alphaModFix/>
          </a:blip>
          <a:srcRect/>
          <a:stretch/>
        </p:blipFill>
        <p:spPr>
          <a:xfrm>
            <a:off x="1209055" y="1474911"/>
            <a:ext cx="2295327" cy="1722680"/>
          </a:xfrm>
          <a:prstGeom prst="rect">
            <a:avLst/>
          </a:prstGeom>
          <a:noFill/>
          <a:ln>
            <a:noFill/>
          </a:ln>
        </p:spPr>
      </p:pic>
      <p:pic>
        <p:nvPicPr>
          <p:cNvPr id="8" name="Shape 108" descr="Image result for ultrasonic sensor"/>
          <p:cNvPicPr preferRelativeResize="0"/>
          <p:nvPr/>
        </p:nvPicPr>
        <p:blipFill rotWithShape="1">
          <a:blip r:embed="rId6">
            <a:alphaModFix/>
          </a:blip>
          <a:srcRect t="16652" b="17120"/>
          <a:stretch/>
        </p:blipFill>
        <p:spPr>
          <a:xfrm>
            <a:off x="3772884" y="1761920"/>
            <a:ext cx="2130175" cy="1410776"/>
          </a:xfrm>
          <a:prstGeom prst="rect">
            <a:avLst/>
          </a:prstGeom>
          <a:noFill/>
          <a:ln>
            <a:noFill/>
          </a:ln>
        </p:spPr>
      </p:pic>
      <p:pic>
        <p:nvPicPr>
          <p:cNvPr id="9" name="Shape 109" descr="Image result for breadboard"/>
          <p:cNvPicPr preferRelativeResize="0"/>
          <p:nvPr/>
        </p:nvPicPr>
        <p:blipFill rotWithShape="1">
          <a:blip r:embed="rId7">
            <a:alphaModFix/>
          </a:blip>
          <a:srcRect/>
          <a:stretch/>
        </p:blipFill>
        <p:spPr>
          <a:xfrm>
            <a:off x="6039460" y="1966937"/>
            <a:ext cx="1530514" cy="1148674"/>
          </a:xfrm>
          <a:prstGeom prst="rect">
            <a:avLst/>
          </a:prstGeom>
          <a:noFill/>
          <a:ln>
            <a:noFill/>
          </a:ln>
        </p:spPr>
      </p:pic>
    </p:spTree>
    <p:extLst>
      <p:ext uri="{BB962C8B-B14F-4D97-AF65-F5344CB8AC3E}">
        <p14:creationId xmlns:p14="http://schemas.microsoft.com/office/powerpoint/2010/main" val="129168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914400"/>
            <a:ext cx="10437972" cy="5249669"/>
          </a:xfrm>
        </p:spPr>
        <p:txBody>
          <a:bodyPr>
            <a:normAutofit fontScale="77500" lnSpcReduction="20000"/>
          </a:bodyPr>
          <a:lstStyle/>
          <a:p>
            <a:pPr lvl="0"/>
            <a:r>
              <a:rPr lang="en-US" b="1" dirty="0" smtClean="0"/>
              <a:t>Material </a:t>
            </a:r>
            <a:r>
              <a:rPr lang="en-US" b="1" dirty="0"/>
              <a:t>Selection:</a:t>
            </a:r>
            <a:endParaRPr lang="en-US" dirty="0"/>
          </a:p>
          <a:p>
            <a:pPr lvl="0"/>
            <a:r>
              <a:rPr lang="en-US" dirty="0"/>
              <a:t>The only criteria were to select a material that was one, waterproof and two, could be bent to a certain extent to form the shape of the hull.</a:t>
            </a:r>
          </a:p>
          <a:p>
            <a:pPr lvl="0"/>
            <a:r>
              <a:rPr lang="en-US" dirty="0"/>
              <a:t>We explored a few materials such </a:t>
            </a:r>
            <a:r>
              <a:rPr lang="en-US" dirty="0" smtClean="0"/>
              <a:t>as corrugated plastic sheet and </a:t>
            </a:r>
            <a:r>
              <a:rPr lang="en-US" dirty="0"/>
              <a:t>wood but then finally chose a </a:t>
            </a:r>
            <a:r>
              <a:rPr lang="en-US" dirty="0" smtClean="0"/>
              <a:t>foam board </a:t>
            </a:r>
            <a:r>
              <a:rPr lang="en-US" dirty="0"/>
              <a:t>sheet which had </a:t>
            </a:r>
            <a:r>
              <a:rPr lang="en-US" dirty="0" smtClean="0"/>
              <a:t>good strength, stability and </a:t>
            </a:r>
            <a:r>
              <a:rPr lang="en-US" dirty="0"/>
              <a:t>was also waterproof.</a:t>
            </a:r>
          </a:p>
          <a:p>
            <a:pPr marL="0" indent="0">
              <a:buNone/>
            </a:pPr>
            <a:endParaRPr lang="en-US" dirty="0"/>
          </a:p>
          <a:p>
            <a:pPr lvl="0"/>
            <a:r>
              <a:rPr lang="en-US" b="1" dirty="0"/>
              <a:t>Boat exterior Design:</a:t>
            </a:r>
            <a:endParaRPr lang="en-US" dirty="0"/>
          </a:p>
          <a:p>
            <a:pPr lvl="0"/>
            <a:r>
              <a:rPr lang="en-US" dirty="0"/>
              <a:t>Initially to decide the size of the boat, we determined a rough layout displaying the placement of the various components.  </a:t>
            </a:r>
          </a:p>
          <a:p>
            <a:pPr lvl="0"/>
            <a:r>
              <a:rPr lang="en-US" dirty="0"/>
              <a:t>We decided to design the hull in a curved manner </a:t>
            </a:r>
            <a:r>
              <a:rPr lang="en-US" dirty="0" smtClean="0"/>
              <a:t>(initial) in </a:t>
            </a:r>
            <a:r>
              <a:rPr lang="en-US" dirty="0"/>
              <a:t>order to reduce the drag, improve stability in wavy waters &amp; improve the steering characteristics of the boat</a:t>
            </a:r>
            <a:r>
              <a:rPr lang="en-US" dirty="0" smtClean="0"/>
              <a:t>.</a:t>
            </a:r>
          </a:p>
          <a:p>
            <a:pPr lvl="0"/>
            <a:r>
              <a:rPr lang="en-US" dirty="0" smtClean="0"/>
              <a:t>But final design (challenges of stability and roll)</a:t>
            </a:r>
            <a:endParaRPr lang="en-US" dirty="0"/>
          </a:p>
          <a:p>
            <a:pPr lvl="0"/>
            <a:r>
              <a:rPr lang="en-US" dirty="0"/>
              <a:t>The </a:t>
            </a:r>
            <a:r>
              <a:rPr lang="en-US" dirty="0" smtClean="0"/>
              <a:t>foam were </a:t>
            </a:r>
            <a:r>
              <a:rPr lang="en-US" dirty="0"/>
              <a:t>cut according to initial drawings &amp; then attached together using a glue gun to form the physical shape of the </a:t>
            </a:r>
            <a:r>
              <a:rPr lang="en-US" dirty="0" smtClean="0"/>
              <a:t>boat</a:t>
            </a:r>
            <a:endParaRPr lang="en-US" dirty="0"/>
          </a:p>
        </p:txBody>
      </p:sp>
      <p:sp>
        <p:nvSpPr>
          <p:cNvPr id="4" name="TextBox 3"/>
          <p:cNvSpPr txBox="1"/>
          <p:nvPr/>
        </p:nvSpPr>
        <p:spPr>
          <a:xfrm>
            <a:off x="1065212" y="304800"/>
            <a:ext cx="6772623" cy="523220"/>
          </a:xfrm>
          <a:prstGeom prst="rect">
            <a:avLst/>
          </a:prstGeom>
          <a:noFill/>
        </p:spPr>
        <p:txBody>
          <a:bodyPr wrap="none" rtlCol="0">
            <a:spAutoFit/>
          </a:bodyPr>
          <a:lstStyle/>
          <a:p>
            <a:r>
              <a:rPr lang="en-US" sz="2800" b="1" dirty="0"/>
              <a:t>Design of the Boat Body &amp; Hardware Setup: </a:t>
            </a:r>
            <a:endParaRPr lang="en-US" sz="2800" dirty="0"/>
          </a:p>
        </p:txBody>
      </p:sp>
    </p:spTree>
    <p:extLst>
      <p:ext uri="{BB962C8B-B14F-4D97-AF65-F5344CB8AC3E}">
        <p14:creationId xmlns:p14="http://schemas.microsoft.com/office/powerpoint/2010/main" val="202809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912812" y="379303"/>
            <a:ext cx="10896601"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tx1"/>
                </a:solidFill>
                <a:effectLst/>
                <a:latin typeface="+mn-lt"/>
                <a:ea typeface="Calibri" panose="020F0502020204030204" pitchFamily="34" charset="0"/>
                <a:cs typeface="Times New Roman" panose="02020603050405020304" pitchFamily="18" charset="0"/>
              </a:rPr>
              <a:t> Interior design,</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dirty="0" smtClean="0">
                <a:ln>
                  <a:noFill/>
                </a:ln>
                <a:solidFill>
                  <a:schemeClr val="tx1"/>
                </a:solidFill>
                <a:effectLst/>
                <a:latin typeface="+mn-lt"/>
                <a:ea typeface="Calibri" panose="020F0502020204030204" pitchFamily="34" charset="0"/>
                <a:cs typeface="Times New Roman" panose="02020603050405020304" pitchFamily="18" charset="0"/>
              </a:rPr>
              <a:t>  </a:t>
            </a:r>
            <a:r>
              <a:rPr kumimoji="0" lang="en-US" altLang="en-US" sz="2000" b="1" i="0" u="none" strike="noStrike" cap="none" normalizeH="0" baseline="0" dirty="0" smtClean="0">
                <a:ln>
                  <a:noFill/>
                </a:ln>
                <a:solidFill>
                  <a:schemeClr val="tx1"/>
                </a:solidFill>
                <a:effectLst/>
                <a:latin typeface="+mn-lt"/>
                <a:ea typeface="Calibri" panose="020F0502020204030204" pitchFamily="34" charset="0"/>
                <a:cs typeface="Times New Roman" panose="02020603050405020304" pitchFamily="18" charset="0"/>
              </a:rPr>
              <a:t>first decided the placement &amp; inclination of the propeller shafts so that they are sufficiently submerged in water in order to provide thrust to the boat.</a:t>
            </a:r>
            <a:endParaRPr kumimoji="0" lang="en-US" altLang="en-US" sz="2000" b="1"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tx1"/>
                </a:solidFill>
                <a:effectLst/>
                <a:latin typeface="+mn-lt"/>
                <a:ea typeface="Calibri" panose="020F0502020204030204" pitchFamily="34" charset="0"/>
                <a:cs typeface="Times New Roman" panose="02020603050405020304" pitchFamily="18" charset="0"/>
              </a:rPr>
              <a:t>Additionally, the shafts had to be sufficiently wide apart so as to generate a steering moment which is capable of turning the boat.</a:t>
            </a:r>
            <a:endParaRPr kumimoji="0" lang="en-US" altLang="en-US" sz="2000" b="1"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tx1"/>
                </a:solidFill>
                <a:effectLst/>
                <a:latin typeface="+mn-lt"/>
                <a:ea typeface="Calibri" panose="020F0502020204030204" pitchFamily="34" charset="0"/>
                <a:cs typeface="Times New Roman" panose="02020603050405020304" pitchFamily="18" charset="0"/>
              </a:rPr>
              <a:t>Corresponding to the inclination &amp; position of the shafts we fixed the motors at the same inclination on a mount near the rear of the boat.</a:t>
            </a:r>
            <a:endParaRPr kumimoji="0" lang="en-US" altLang="en-US" sz="2000" b="1"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tx1"/>
                </a:solidFill>
                <a:effectLst/>
                <a:latin typeface="+mn-lt"/>
                <a:ea typeface="Calibri" panose="020F0502020204030204" pitchFamily="34" charset="0"/>
                <a:cs typeface="Times New Roman" panose="02020603050405020304" pitchFamily="18" charset="0"/>
              </a:rPr>
              <a:t>In order to place the rest of the components we had to create a deck like structure</a:t>
            </a:r>
            <a:r>
              <a:rPr kumimoji="0" lang="en-US" altLang="en-US" sz="2000" b="1" i="0" u="none" strike="noStrike" cap="none" normalizeH="0" dirty="0" smtClean="0">
                <a:ln>
                  <a:noFill/>
                </a:ln>
                <a:solidFill>
                  <a:schemeClr val="tx1"/>
                </a:solidFill>
                <a:effectLst/>
                <a:latin typeface="+mn-lt"/>
                <a:ea typeface="Calibri" panose="020F0502020204030204" pitchFamily="34" charset="0"/>
                <a:cs typeface="Times New Roman" panose="02020603050405020304" pitchFamily="18" charset="0"/>
              </a:rPr>
              <a:t> </a:t>
            </a:r>
            <a:r>
              <a:rPr kumimoji="0" lang="en-US" altLang="en-US" sz="2000" b="1" i="0" u="none" strike="noStrike" cap="none" normalizeH="0" baseline="0" dirty="0" smtClean="0">
                <a:ln>
                  <a:noFill/>
                </a:ln>
                <a:solidFill>
                  <a:schemeClr val="tx1"/>
                </a:solidFill>
                <a:effectLst/>
                <a:latin typeface="+mn-lt"/>
                <a:ea typeface="Calibri" panose="020F0502020204030204" pitchFamily="34" charset="0"/>
                <a:cs typeface="Times New Roman" panose="02020603050405020304" pitchFamily="18" charset="0"/>
              </a:rPr>
              <a:t>after which we could place the Motor controller, Arduino &amp; the battery packs</a:t>
            </a:r>
            <a:r>
              <a:rPr kumimoji="0" lang="en-US" altLang="en-US" sz="2000" b="1" i="0" u="none" strike="noStrike" cap="none" normalizeH="0" dirty="0" smtClean="0">
                <a:ln>
                  <a:noFill/>
                </a:ln>
                <a:solidFill>
                  <a:schemeClr val="tx1"/>
                </a:solidFill>
                <a:effectLst/>
                <a:latin typeface="+mn-lt"/>
                <a:ea typeface="Calibri" panose="020F0502020204030204" pitchFamily="34" charset="0"/>
                <a:cs typeface="Times New Roman" panose="02020603050405020304" pitchFamily="18" charset="0"/>
              </a:rPr>
              <a:t> to avoid water damage</a:t>
            </a:r>
            <a:endParaRPr kumimoji="0" lang="en-US" altLang="en-US" sz="2000" b="1"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tx1"/>
                </a:solidFill>
                <a:effectLst/>
                <a:latin typeface="+mn-lt"/>
                <a:ea typeface="Calibri" panose="020F0502020204030204" pitchFamily="34" charset="0"/>
                <a:cs typeface="Times New Roman" panose="02020603050405020304" pitchFamily="18" charset="0"/>
              </a:rPr>
              <a:t>mounting the sensors, we used</a:t>
            </a:r>
            <a:r>
              <a:rPr kumimoji="0" lang="en-US" altLang="en-US" sz="2000" b="1" i="0" u="none" strike="noStrike" cap="none" normalizeH="0" dirty="0" smtClean="0">
                <a:ln>
                  <a:noFill/>
                </a:ln>
                <a:solidFill>
                  <a:schemeClr val="tx1"/>
                </a:solidFill>
                <a:effectLst/>
                <a:latin typeface="+mn-lt"/>
                <a:ea typeface="Calibri" panose="020F0502020204030204" pitchFamily="34" charset="0"/>
                <a:cs typeface="Times New Roman" panose="02020603050405020304" pitchFamily="18" charset="0"/>
              </a:rPr>
              <a:t> 3D printed brackets</a:t>
            </a:r>
            <a:r>
              <a:rPr kumimoji="0" lang="en-US" altLang="en-US" sz="2000" b="1" i="0" u="none" strike="noStrike" cap="none" normalizeH="0" baseline="0" dirty="0" smtClean="0">
                <a:ln>
                  <a:noFill/>
                </a:ln>
                <a:solidFill>
                  <a:schemeClr val="tx1"/>
                </a:solidFill>
                <a:effectLst/>
                <a:latin typeface="+mn-lt"/>
                <a:ea typeface="Calibri" panose="020F0502020204030204" pitchFamily="34" charset="0"/>
                <a:cs typeface="Times New Roman" panose="02020603050405020304" pitchFamily="18" charset="0"/>
              </a:rPr>
              <a:t> to mount the front &amp; the side sensors. </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b="1" dirty="0" smtClean="0">
                <a:latin typeface="+mn-lt"/>
                <a:ea typeface="Calibri" panose="020F0502020204030204" pitchFamily="34" charset="0"/>
                <a:cs typeface="Times New Roman" panose="02020603050405020304" pitchFamily="18" charset="0"/>
              </a:rPr>
              <a:t>A </a:t>
            </a:r>
            <a:r>
              <a:rPr lang="en-US" altLang="en-US" sz="2000" b="1" dirty="0">
                <a:latin typeface="+mn-lt"/>
                <a:ea typeface="Calibri" panose="020F0502020204030204" pitchFamily="34" charset="0"/>
                <a:cs typeface="Times New Roman" panose="02020603050405020304" pitchFamily="18" charset="0"/>
              </a:rPr>
              <a:t>breadboard was also placed on the top deck in order to aid the </a:t>
            </a:r>
            <a:r>
              <a:rPr lang="en-US" altLang="en-US" sz="2000" b="1" u="sng" dirty="0">
                <a:latin typeface="+mn-lt"/>
                <a:ea typeface="Calibri" panose="020F0502020204030204" pitchFamily="34" charset="0"/>
                <a:cs typeface="Times New Roman" panose="02020603050405020304" pitchFamily="18" charset="0"/>
              </a:rPr>
              <a:t>connection of </a:t>
            </a:r>
            <a:r>
              <a:rPr lang="en-US" altLang="en-US" sz="2000" b="1" dirty="0">
                <a:latin typeface="+mn-lt"/>
                <a:ea typeface="Calibri" panose="020F0502020204030204" pitchFamily="34" charset="0"/>
                <a:cs typeface="Times New Roman" panose="02020603050405020304" pitchFamily="18" charset="0"/>
              </a:rPr>
              <a:t>the Ultrasonic Sensors with the Arduino.</a:t>
            </a:r>
            <a:endParaRPr lang="en-US" altLang="en-US" sz="2000" b="1" dirty="0">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290142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Implementation of an Autonomous Boat</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842" t="13661" r="5230" b="21451"/>
          <a:stretch/>
        </p:blipFill>
        <p:spPr>
          <a:xfrm>
            <a:off x="912812" y="2362200"/>
            <a:ext cx="4424556" cy="2368073"/>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8333" t="13333" r="5834" b="25555"/>
          <a:stretch/>
        </p:blipFill>
        <p:spPr>
          <a:xfrm>
            <a:off x="5364355" y="1774585"/>
            <a:ext cx="6635636" cy="3543301"/>
          </a:xfrm>
          <a:prstGeom prst="rect">
            <a:avLst/>
          </a:prstGeom>
        </p:spPr>
      </p:pic>
    </p:spTree>
    <p:extLst>
      <p:ext uri="{BB962C8B-B14F-4D97-AF65-F5344CB8AC3E}">
        <p14:creationId xmlns:p14="http://schemas.microsoft.com/office/powerpoint/2010/main" val="139089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5212" y="381000"/>
            <a:ext cx="10896600" cy="6400800"/>
          </a:xfrm>
        </p:spPr>
        <p:txBody>
          <a:bodyPr>
            <a:normAutofit/>
          </a:bodyPr>
          <a:lstStyle/>
          <a:p>
            <a:pPr lvl="0"/>
            <a:r>
              <a:rPr lang="en-US" sz="2000" b="1" dirty="0"/>
              <a:t>The enable &amp; logic pins on the controller are connected to the PWM pins on the digital input side of the Arduino Uno. These will be used to transmit the logic to control the speed &amp; direction of rotation of the two motors.</a:t>
            </a:r>
          </a:p>
          <a:p>
            <a:pPr lvl="0"/>
            <a:r>
              <a:rPr lang="en-US" sz="2000" b="1" dirty="0"/>
              <a:t>Two separate power sources have been used for the Arduino Uno </a:t>
            </a:r>
            <a:r>
              <a:rPr lang="en-US" sz="2000" b="1" dirty="0" smtClean="0"/>
              <a:t>(5V </a:t>
            </a:r>
            <a:r>
              <a:rPr lang="en-US" sz="2000" b="1" dirty="0"/>
              <a:t>power source) &amp; the Motor Controller </a:t>
            </a:r>
            <a:r>
              <a:rPr lang="en-US" sz="2000" b="1" dirty="0" smtClean="0"/>
              <a:t>(6V </a:t>
            </a:r>
            <a:r>
              <a:rPr lang="en-US" sz="2000" b="1" dirty="0"/>
              <a:t>power source).</a:t>
            </a:r>
          </a:p>
          <a:p>
            <a:pPr lvl="0"/>
            <a:r>
              <a:rPr lang="en-US" sz="2000" b="1" dirty="0"/>
              <a:t>The two motors are connected in to their respective ports on the motor controller in the opposite sense. This is because the propellers have been designed and </a:t>
            </a:r>
            <a:r>
              <a:rPr lang="en-US" sz="2000" b="1" dirty="0" smtClean="0"/>
              <a:t>mounted </a:t>
            </a:r>
            <a:r>
              <a:rPr lang="en-US" sz="2000" b="1" dirty="0"/>
              <a:t>in such a way that for the boat to move forward they must rotate in the </a:t>
            </a:r>
            <a:r>
              <a:rPr lang="en-US" sz="2000" b="1" dirty="0" smtClean="0"/>
              <a:t>same direction (clockwise)</a:t>
            </a:r>
            <a:endParaRPr lang="en-US" sz="2000" b="1" dirty="0"/>
          </a:p>
          <a:p>
            <a:pPr lvl="0"/>
            <a:r>
              <a:rPr lang="en-US" sz="2000" b="1" dirty="0" smtClean="0"/>
              <a:t>The </a:t>
            </a:r>
            <a:r>
              <a:rPr lang="en-US" sz="2000" b="1" dirty="0"/>
              <a:t>Trigger &amp; Echo pins of the Ultrasonic Sensors are connected to their respective ports on the digital side of the Arduino while their </a:t>
            </a:r>
            <a:r>
              <a:rPr lang="en-US" sz="2000" b="1" dirty="0" err="1"/>
              <a:t>Vcc</a:t>
            </a:r>
            <a:r>
              <a:rPr lang="en-US" sz="2000" b="1" dirty="0"/>
              <a:t> &amp; Ground pins are connected to the Arduino through the breadboard.</a:t>
            </a:r>
          </a:p>
        </p:txBody>
      </p:sp>
    </p:spTree>
    <p:extLst>
      <p:ext uri="{BB962C8B-B14F-4D97-AF65-F5344CB8AC3E}">
        <p14:creationId xmlns:p14="http://schemas.microsoft.com/office/powerpoint/2010/main" val="9297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17612" y="152400"/>
            <a:ext cx="4572000" cy="648929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412" y="1066800"/>
            <a:ext cx="5486400" cy="4114800"/>
          </a:xfrm>
          <a:prstGeom prst="rect">
            <a:avLst/>
          </a:prstGeom>
        </p:spPr>
      </p:pic>
    </p:spTree>
    <p:extLst>
      <p:ext uri="{BB962C8B-B14F-4D97-AF65-F5344CB8AC3E}">
        <p14:creationId xmlns:p14="http://schemas.microsoft.com/office/powerpoint/2010/main" val="419629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653" t="5480" r="3196" b="19177"/>
          <a:stretch/>
        </p:blipFill>
        <p:spPr>
          <a:xfrm>
            <a:off x="6018212" y="273423"/>
            <a:ext cx="5791200" cy="6245411"/>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9445" t="14584" r="33334" b="18750"/>
          <a:stretch/>
        </p:blipFill>
        <p:spPr>
          <a:xfrm rot="16200000">
            <a:off x="1558924" y="2914084"/>
            <a:ext cx="1295400" cy="2438400"/>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7407" t="35555" r="10000" b="26667"/>
          <a:stretch/>
        </p:blipFill>
        <p:spPr>
          <a:xfrm>
            <a:off x="950912" y="457200"/>
            <a:ext cx="3733800" cy="2590800"/>
          </a:xfrm>
          <a:prstGeom prst="rect">
            <a:avLst/>
          </a:prstGeom>
        </p:spPr>
      </p:pic>
      <p:sp>
        <p:nvSpPr>
          <p:cNvPr id="9" name="TextBox 8"/>
          <p:cNvSpPr txBox="1"/>
          <p:nvPr/>
        </p:nvSpPr>
        <p:spPr>
          <a:xfrm>
            <a:off x="3732212" y="3657600"/>
            <a:ext cx="2133600" cy="2246769"/>
          </a:xfrm>
          <a:prstGeom prst="rect">
            <a:avLst/>
          </a:prstGeom>
          <a:noFill/>
        </p:spPr>
        <p:txBody>
          <a:bodyPr wrap="square" rtlCol="0">
            <a:spAutoFit/>
          </a:bodyPr>
          <a:lstStyle/>
          <a:p>
            <a:r>
              <a:rPr lang="en-US" sz="2800" dirty="0" smtClean="0"/>
              <a:t>Bad Luck to have a boat/ship without a name</a:t>
            </a:r>
            <a:endParaRPr lang="en-US" sz="2800" dirty="0"/>
          </a:p>
        </p:txBody>
      </p:sp>
    </p:spTree>
    <p:extLst>
      <p:ext uri="{BB962C8B-B14F-4D97-AF65-F5344CB8AC3E}">
        <p14:creationId xmlns:p14="http://schemas.microsoft.com/office/powerpoint/2010/main" val="269385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and Resources</a:t>
            </a:r>
            <a:endParaRPr lang="en-US" dirty="0"/>
          </a:p>
        </p:txBody>
      </p:sp>
      <p:pic>
        <p:nvPicPr>
          <p:cNvPr id="4" name="Shape 110" descr="Image result for breadboard wires"/>
          <p:cNvPicPr preferRelativeResize="0"/>
          <p:nvPr/>
        </p:nvPicPr>
        <p:blipFill rotWithShape="1">
          <a:blip r:embed="rId2">
            <a:alphaModFix/>
          </a:blip>
          <a:srcRect/>
          <a:stretch/>
        </p:blipFill>
        <p:spPr>
          <a:xfrm>
            <a:off x="7770812" y="1967749"/>
            <a:ext cx="1530500" cy="1147862"/>
          </a:xfrm>
          <a:prstGeom prst="rect">
            <a:avLst/>
          </a:prstGeom>
          <a:noFill/>
          <a:ln>
            <a:noFill/>
          </a:ln>
        </p:spPr>
      </p:pic>
      <p:pic>
        <p:nvPicPr>
          <p:cNvPr id="5" name="Shape 112"/>
          <p:cNvPicPr preferRelativeResize="0"/>
          <p:nvPr/>
        </p:nvPicPr>
        <p:blipFill>
          <a:blip r:embed="rId3">
            <a:alphaModFix/>
          </a:blip>
          <a:stretch>
            <a:fillRect/>
          </a:stretch>
        </p:blipFill>
        <p:spPr>
          <a:xfrm>
            <a:off x="9529137" y="1229136"/>
            <a:ext cx="1697825" cy="1886475"/>
          </a:xfrm>
          <a:prstGeom prst="rect">
            <a:avLst/>
          </a:prstGeom>
          <a:noFill/>
          <a:ln>
            <a:noFill/>
          </a:ln>
        </p:spPr>
      </p:pic>
      <p:pic>
        <p:nvPicPr>
          <p:cNvPr id="6" name="Shape 107" descr="Image result for arduino"/>
          <p:cNvPicPr preferRelativeResize="0"/>
          <p:nvPr/>
        </p:nvPicPr>
        <p:blipFill rotWithShape="1">
          <a:blip r:embed="rId4">
            <a:alphaModFix/>
          </a:blip>
          <a:srcRect/>
          <a:stretch/>
        </p:blipFill>
        <p:spPr>
          <a:xfrm>
            <a:off x="1209055" y="1474911"/>
            <a:ext cx="2295327" cy="1722680"/>
          </a:xfrm>
          <a:prstGeom prst="rect">
            <a:avLst/>
          </a:prstGeom>
          <a:noFill/>
          <a:ln>
            <a:noFill/>
          </a:ln>
        </p:spPr>
      </p:pic>
      <p:pic>
        <p:nvPicPr>
          <p:cNvPr id="7" name="Shape 108" descr="Image result for ultrasonic sensor"/>
          <p:cNvPicPr preferRelativeResize="0"/>
          <p:nvPr/>
        </p:nvPicPr>
        <p:blipFill rotWithShape="1">
          <a:blip r:embed="rId5">
            <a:alphaModFix/>
          </a:blip>
          <a:srcRect t="16652" b="17120"/>
          <a:stretch/>
        </p:blipFill>
        <p:spPr>
          <a:xfrm>
            <a:off x="3772884" y="1761920"/>
            <a:ext cx="2130175" cy="1410776"/>
          </a:xfrm>
          <a:prstGeom prst="rect">
            <a:avLst/>
          </a:prstGeom>
          <a:noFill/>
          <a:ln>
            <a:noFill/>
          </a:ln>
        </p:spPr>
      </p:pic>
      <p:pic>
        <p:nvPicPr>
          <p:cNvPr id="8" name="Shape 109" descr="Image result for breadboard"/>
          <p:cNvPicPr preferRelativeResize="0"/>
          <p:nvPr/>
        </p:nvPicPr>
        <p:blipFill rotWithShape="1">
          <a:blip r:embed="rId6">
            <a:alphaModFix/>
          </a:blip>
          <a:srcRect/>
          <a:stretch/>
        </p:blipFill>
        <p:spPr>
          <a:xfrm>
            <a:off x="6039460" y="1966937"/>
            <a:ext cx="1530514" cy="1148674"/>
          </a:xfrm>
          <a:prstGeom prst="rect">
            <a:avLst/>
          </a:prstGeom>
          <a:noFill/>
          <a:ln>
            <a:noFill/>
          </a:ln>
        </p:spPr>
      </p:pic>
    </p:spTree>
    <p:extLst>
      <p:ext uri="{BB962C8B-B14F-4D97-AF65-F5344CB8AC3E}">
        <p14:creationId xmlns:p14="http://schemas.microsoft.com/office/powerpoint/2010/main" val="65401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txBox="1">
            <a:spLocks/>
          </p:cNvSpPr>
          <p:nvPr/>
        </p:nvSpPr>
        <p:spPr>
          <a:xfrm>
            <a:off x="1065211" y="1219200"/>
            <a:ext cx="6324601" cy="518160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endParaRPr lang="en-US" dirty="0"/>
          </a:p>
        </p:txBody>
      </p:sp>
      <p:sp>
        <p:nvSpPr>
          <p:cNvPr id="10" name="Content Placeholder 13"/>
          <p:cNvSpPr txBox="1">
            <a:spLocks/>
          </p:cNvSpPr>
          <p:nvPr/>
        </p:nvSpPr>
        <p:spPr>
          <a:xfrm>
            <a:off x="1371283" y="1295400"/>
            <a:ext cx="10590529" cy="52578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lvl="0" indent="0" algn="just">
              <a:lnSpc>
                <a:spcPct val="115000"/>
              </a:lnSpc>
              <a:spcBef>
                <a:spcPts val="480"/>
              </a:spcBef>
              <a:spcAft>
                <a:spcPts val="1000"/>
              </a:spcAft>
              <a:buNone/>
            </a:pPr>
            <a:r>
              <a:rPr lang="en-US" sz="2400" b="1" dirty="0">
                <a:ea typeface="Calibri"/>
                <a:cs typeface="Calibri"/>
                <a:sym typeface="Calibri"/>
              </a:rPr>
              <a:t>To </a:t>
            </a:r>
            <a:r>
              <a:rPr lang="en-US" sz="2400" b="1" dirty="0"/>
              <a:t>design a control system for an </a:t>
            </a:r>
            <a:r>
              <a:rPr lang="en-US" sz="2400" b="1" dirty="0" smtClean="0"/>
              <a:t>Autonomous boat</a:t>
            </a:r>
            <a:r>
              <a:rPr lang="en-US" sz="2400" b="1" dirty="0" smtClean="0">
                <a:ea typeface="Calibri"/>
                <a:cs typeface="Calibri"/>
                <a:sym typeface="Calibri"/>
              </a:rPr>
              <a:t> that </a:t>
            </a:r>
            <a:r>
              <a:rPr lang="en-US" sz="2400" b="1" dirty="0">
                <a:ea typeface="Calibri"/>
                <a:cs typeface="Calibri"/>
                <a:sym typeface="Calibri"/>
              </a:rPr>
              <a:t>can navigate </a:t>
            </a:r>
            <a:r>
              <a:rPr lang="en-US" sz="2400" b="1" dirty="0"/>
              <a:t>through the test track while performing the following:</a:t>
            </a:r>
          </a:p>
          <a:p>
            <a:pPr marL="457200" lvl="0" indent="-381000" algn="just">
              <a:lnSpc>
                <a:spcPct val="115000"/>
              </a:lnSpc>
              <a:spcBef>
                <a:spcPts val="0"/>
              </a:spcBef>
              <a:spcAft>
                <a:spcPts val="1000"/>
              </a:spcAft>
            </a:pPr>
            <a:r>
              <a:rPr lang="en-US" sz="2400" b="1" i="1" dirty="0">
                <a:ea typeface="Calibri"/>
                <a:cs typeface="Calibri"/>
                <a:sym typeface="Calibri"/>
              </a:rPr>
              <a:t>Adaptive Cruise Control: </a:t>
            </a:r>
            <a:r>
              <a:rPr lang="en-US" sz="2400" b="1" dirty="0">
                <a:ea typeface="Calibri"/>
                <a:cs typeface="Calibri"/>
                <a:sym typeface="Calibri"/>
              </a:rPr>
              <a:t>The </a:t>
            </a:r>
            <a:r>
              <a:rPr lang="en-US" sz="2400" b="1" dirty="0" smtClean="0"/>
              <a:t>boat</a:t>
            </a:r>
            <a:r>
              <a:rPr lang="en-US" sz="2400" b="1" dirty="0" smtClean="0">
                <a:ea typeface="Calibri"/>
                <a:cs typeface="Calibri"/>
                <a:sym typeface="Calibri"/>
              </a:rPr>
              <a:t> </a:t>
            </a:r>
            <a:r>
              <a:rPr lang="en-US" sz="2400" b="1" dirty="0">
                <a:ea typeface="Calibri"/>
                <a:cs typeface="Calibri"/>
                <a:sym typeface="Calibri"/>
              </a:rPr>
              <a:t>should </a:t>
            </a:r>
            <a:r>
              <a:rPr lang="en-US" sz="2400" b="1" dirty="0" smtClean="0">
                <a:ea typeface="Calibri"/>
                <a:cs typeface="Calibri"/>
                <a:sym typeface="Calibri"/>
              </a:rPr>
              <a:t>keep a </a:t>
            </a:r>
            <a:r>
              <a:rPr lang="en-US" sz="2400" b="1" dirty="0">
                <a:ea typeface="Calibri"/>
                <a:cs typeface="Calibri"/>
                <a:sym typeface="Calibri"/>
              </a:rPr>
              <a:t>distance of 30 cm from any obstacle i</a:t>
            </a:r>
            <a:r>
              <a:rPr lang="en-US" sz="2400" b="1" dirty="0"/>
              <a:t>n its path.</a:t>
            </a:r>
            <a:r>
              <a:rPr lang="en-US" sz="2400" b="1" dirty="0">
                <a:ea typeface="Calibri"/>
                <a:cs typeface="Calibri"/>
                <a:sym typeface="Calibri"/>
              </a:rPr>
              <a:t>  </a:t>
            </a:r>
          </a:p>
          <a:p>
            <a:pPr marL="457200" lvl="0" indent="-381000" algn="just">
              <a:lnSpc>
                <a:spcPct val="115000"/>
              </a:lnSpc>
              <a:spcBef>
                <a:spcPts val="0"/>
              </a:spcBef>
              <a:spcAft>
                <a:spcPts val="1000"/>
              </a:spcAft>
            </a:pPr>
            <a:r>
              <a:rPr lang="en-US" sz="2400" b="1" i="1" dirty="0">
                <a:ea typeface="Calibri"/>
                <a:cs typeface="Calibri"/>
                <a:sym typeface="Calibri"/>
              </a:rPr>
              <a:t>Autonomous Lane Keeping: </a:t>
            </a:r>
            <a:r>
              <a:rPr lang="en-US" sz="2400" b="1" dirty="0">
                <a:ea typeface="Calibri"/>
                <a:cs typeface="Calibri"/>
                <a:sym typeface="Calibri"/>
              </a:rPr>
              <a:t>The vehicle should be a</a:t>
            </a:r>
            <a:r>
              <a:rPr lang="en-US" sz="2400" b="1" dirty="0"/>
              <a:t>ble to steer appropriately such that it stays within the track limits</a:t>
            </a:r>
            <a:r>
              <a:rPr lang="en-US" sz="2400" b="1" dirty="0" smtClean="0"/>
              <a:t>. (30-40 </a:t>
            </a:r>
            <a:r>
              <a:rPr lang="en-US" sz="2400" b="1" dirty="0" err="1" smtClean="0"/>
              <a:t>cms</a:t>
            </a:r>
            <a:r>
              <a:rPr lang="en-US" sz="2400" b="1" dirty="0" smtClean="0"/>
              <a:t>)</a:t>
            </a:r>
          </a:p>
          <a:p>
            <a:pPr marL="76200" lvl="0" indent="0" algn="just">
              <a:lnSpc>
                <a:spcPct val="115000"/>
              </a:lnSpc>
              <a:spcBef>
                <a:spcPts val="0"/>
              </a:spcBef>
              <a:spcAft>
                <a:spcPts val="1000"/>
              </a:spcAft>
              <a:buNone/>
            </a:pPr>
            <a:endParaRPr lang="en-US" sz="2400" b="1" dirty="0"/>
          </a:p>
          <a:p>
            <a:pPr marL="342900" lvl="0" indent="-461432" algn="just">
              <a:spcBef>
                <a:spcPts val="320"/>
              </a:spcBef>
              <a:buClr>
                <a:schemeClr val="dk1"/>
              </a:buClr>
              <a:buSzPct val="77777"/>
              <a:buNone/>
            </a:pPr>
            <a:endParaRPr lang="en-GB" sz="2400" b="1" dirty="0">
              <a:ea typeface="Calibri"/>
              <a:cs typeface="Calibri"/>
              <a:sym typeface="Calibri"/>
            </a:endParaRPr>
          </a:p>
        </p:txBody>
      </p:sp>
    </p:spTree>
    <p:extLst>
      <p:ext uri="{BB962C8B-B14F-4D97-AF65-F5344CB8AC3E}">
        <p14:creationId xmlns:p14="http://schemas.microsoft.com/office/powerpoint/2010/main" val="347044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457200"/>
            <a:ext cx="5256529" cy="736600"/>
          </a:xfrm>
        </p:spPr>
        <p:txBody>
          <a:bodyPr/>
          <a:lstStyle/>
          <a:p>
            <a:r>
              <a:rPr lang="en-US" dirty="0" smtClean="0"/>
              <a:t>Differential Drive Control ?</a:t>
            </a:r>
            <a:endParaRPr lang="en-US" dirty="0"/>
          </a:p>
        </p:txBody>
      </p:sp>
      <p:pic>
        <p:nvPicPr>
          <p:cNvPr id="4" name="Picture 3"/>
          <p:cNvPicPr>
            <a:picLocks noChangeAspect="1"/>
          </p:cNvPicPr>
          <p:nvPr/>
        </p:nvPicPr>
        <p:blipFill>
          <a:blip r:embed="rId2"/>
          <a:stretch>
            <a:fillRect/>
          </a:stretch>
        </p:blipFill>
        <p:spPr>
          <a:xfrm>
            <a:off x="1751012" y="2514600"/>
            <a:ext cx="3612000" cy="3145900"/>
          </a:xfrm>
          <a:prstGeom prst="rect">
            <a:avLst/>
          </a:prstGeom>
        </p:spPr>
      </p:pic>
    </p:spTree>
    <p:extLst>
      <p:ext uri="{BB962C8B-B14F-4D97-AF65-F5344CB8AC3E}">
        <p14:creationId xmlns:p14="http://schemas.microsoft.com/office/powerpoint/2010/main" val="311131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228600"/>
            <a:ext cx="2665729" cy="812800"/>
          </a:xfrm>
        </p:spPr>
        <p:txBody>
          <a:bodyPr/>
          <a:lstStyle/>
          <a:p>
            <a:r>
              <a:rPr lang="en-US" dirty="0" smtClean="0"/>
              <a:t>Challenges</a:t>
            </a:r>
            <a:endParaRPr lang="en-US" dirty="0"/>
          </a:p>
        </p:txBody>
      </p:sp>
      <p:sp>
        <p:nvSpPr>
          <p:cNvPr id="3" name="Content Placeholder 2"/>
          <p:cNvSpPr>
            <a:spLocks noGrp="1"/>
          </p:cNvSpPr>
          <p:nvPr>
            <p:ph idx="1"/>
          </p:nvPr>
        </p:nvSpPr>
        <p:spPr>
          <a:xfrm>
            <a:off x="1065212" y="1219200"/>
            <a:ext cx="10360501" cy="4462272"/>
          </a:xfrm>
        </p:spPr>
        <p:txBody>
          <a:bodyPr>
            <a:normAutofit fontScale="92500" lnSpcReduction="10000"/>
          </a:bodyPr>
          <a:lstStyle/>
          <a:p>
            <a:pPr lvl="0"/>
            <a:r>
              <a:rPr lang="en-US" b="1" dirty="0"/>
              <a:t>Design:</a:t>
            </a:r>
            <a:endParaRPr lang="en-US" dirty="0"/>
          </a:p>
          <a:p>
            <a:pPr lvl="0"/>
            <a:r>
              <a:rPr lang="en-US" dirty="0"/>
              <a:t>Since the Boat </a:t>
            </a:r>
            <a:r>
              <a:rPr lang="en-US" dirty="0" smtClean="0"/>
              <a:t>was not professionally designed</a:t>
            </a:r>
            <a:r>
              <a:rPr lang="en-US" dirty="0"/>
              <a:t>, we had implement a number of modifications in order to get the weight balance just right.</a:t>
            </a:r>
          </a:p>
          <a:p>
            <a:pPr lvl="0"/>
            <a:r>
              <a:rPr lang="en-US" dirty="0"/>
              <a:t>Additionally, we had to add a bit of dead weight at the </a:t>
            </a:r>
            <a:r>
              <a:rPr lang="en-US" dirty="0" smtClean="0"/>
              <a:t>rear </a:t>
            </a:r>
            <a:r>
              <a:rPr lang="en-US" dirty="0"/>
              <a:t>of the boat so that we get a low Center of Gravity which basically improves the stability of the boat</a:t>
            </a:r>
            <a:r>
              <a:rPr lang="en-US" dirty="0" smtClean="0"/>
              <a:t>. (initial design)</a:t>
            </a:r>
            <a:endParaRPr lang="en-US" dirty="0"/>
          </a:p>
          <a:p>
            <a:pPr lvl="0"/>
            <a:r>
              <a:rPr lang="en-US" dirty="0"/>
              <a:t>The Sensor positions had to be elevated due to the arrangement of the test track.</a:t>
            </a:r>
          </a:p>
          <a:p>
            <a:pPr lvl="0"/>
            <a:r>
              <a:rPr lang="en-US" dirty="0"/>
              <a:t>Because of the improper weight balance, we had </a:t>
            </a:r>
            <a:r>
              <a:rPr lang="en-US" dirty="0" smtClean="0"/>
              <a:t>come up with a new design which changed the control o boat </a:t>
            </a:r>
            <a:r>
              <a:rPr lang="en-US" dirty="0"/>
              <a:t> </a:t>
            </a:r>
          </a:p>
          <a:p>
            <a:endParaRPr lang="en-US" dirty="0"/>
          </a:p>
        </p:txBody>
      </p:sp>
    </p:spTree>
    <p:extLst>
      <p:ext uri="{BB962C8B-B14F-4D97-AF65-F5344CB8AC3E}">
        <p14:creationId xmlns:p14="http://schemas.microsoft.com/office/powerpoint/2010/main" val="302817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228600"/>
            <a:ext cx="10744200" cy="6400800"/>
          </a:xfrm>
        </p:spPr>
        <p:txBody>
          <a:bodyPr>
            <a:normAutofit fontScale="62500" lnSpcReduction="20000"/>
          </a:bodyPr>
          <a:lstStyle/>
          <a:p>
            <a:pPr lvl="0"/>
            <a:r>
              <a:rPr lang="en-US" b="1" dirty="0"/>
              <a:t>Hardware:</a:t>
            </a:r>
            <a:endParaRPr lang="en-US" dirty="0"/>
          </a:p>
          <a:p>
            <a:pPr lvl="0"/>
            <a:r>
              <a:rPr lang="en-US" dirty="0"/>
              <a:t>Since there were two motors it was very difficult to get them running at the same speed. </a:t>
            </a:r>
            <a:endParaRPr lang="en-US" dirty="0" smtClean="0"/>
          </a:p>
          <a:p>
            <a:pPr lvl="0"/>
            <a:r>
              <a:rPr lang="en-US" dirty="0" smtClean="0"/>
              <a:t>It </a:t>
            </a:r>
            <a:r>
              <a:rPr lang="en-US" dirty="0"/>
              <a:t>would have been great if there was a way to measure the speeds.</a:t>
            </a:r>
          </a:p>
          <a:p>
            <a:pPr lvl="0"/>
            <a:r>
              <a:rPr lang="en-US" dirty="0"/>
              <a:t>Plus, the orientation of the two motors is not perfect &amp; this further leads to the unbalanced motion which had to be corrected</a:t>
            </a:r>
            <a:r>
              <a:rPr lang="en-US" dirty="0" smtClean="0"/>
              <a:t>.</a:t>
            </a:r>
          </a:p>
          <a:p>
            <a:pPr lvl="0"/>
            <a:endParaRPr lang="en-US" dirty="0"/>
          </a:p>
          <a:p>
            <a:pPr lvl="0"/>
            <a:r>
              <a:rPr lang="en-US" b="1" dirty="0"/>
              <a:t>Battery:</a:t>
            </a:r>
            <a:endParaRPr lang="en-US" dirty="0"/>
          </a:p>
          <a:p>
            <a:pPr lvl="0"/>
            <a:r>
              <a:rPr lang="en-US" dirty="0"/>
              <a:t>The Motors ran at different speeds for different voltage batteries. Additionally, the performance of the motors gradually degraded as the battery discharged which basically hampered us from perfecting the calibration of the code as per the boat.</a:t>
            </a:r>
          </a:p>
          <a:p>
            <a:pPr lvl="0"/>
            <a:r>
              <a:rPr lang="en-US" dirty="0"/>
              <a:t>Also, initially, we had only one battery pack for both the Arduino &amp; the Motor Controller which in turn led to the Arduino getting reset when we tested the boat because it was not receiving enough current due to the motor controller, hence our decision to go with two separate battery packs.</a:t>
            </a:r>
          </a:p>
          <a:p>
            <a:endParaRPr lang="en-US" dirty="0"/>
          </a:p>
          <a:p>
            <a:pPr lvl="0"/>
            <a:r>
              <a:rPr lang="en-US" b="1" dirty="0"/>
              <a:t>External Factors &amp; Control Difficulty:</a:t>
            </a:r>
            <a:endParaRPr lang="en-US" dirty="0"/>
          </a:p>
          <a:p>
            <a:pPr lvl="0"/>
            <a:r>
              <a:rPr lang="en-US" dirty="0"/>
              <a:t>Wind, Rain &amp; heavy waves often affected the functioning of the boat in a way such that they diverted the boat of course &amp; the it wasn’t able to responds as quickly as required.</a:t>
            </a:r>
          </a:p>
          <a:p>
            <a:pPr lvl="0"/>
            <a:r>
              <a:rPr lang="en-US" dirty="0"/>
              <a:t>It was pretty difficult to accurately control the boat again due to its slow response &amp; due to the inconsistency of the motors. </a:t>
            </a:r>
          </a:p>
          <a:p>
            <a:pPr marL="0" indent="0">
              <a:buNone/>
            </a:pPr>
            <a:endParaRPr lang="en-US" dirty="0"/>
          </a:p>
        </p:txBody>
      </p:sp>
    </p:spTree>
    <p:extLst>
      <p:ext uri="{BB962C8B-B14F-4D97-AF65-F5344CB8AC3E}">
        <p14:creationId xmlns:p14="http://schemas.microsoft.com/office/powerpoint/2010/main" val="399742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9013" y="228600"/>
            <a:ext cx="10590372" cy="5935469"/>
          </a:xfrm>
        </p:spPr>
        <p:txBody>
          <a:bodyPr>
            <a:normAutofit/>
          </a:bodyPr>
          <a:lstStyle/>
          <a:p>
            <a:pPr lvl="0"/>
            <a:r>
              <a:rPr lang="en-US" sz="2400" b="1" dirty="0"/>
              <a:t>Boat leaking</a:t>
            </a:r>
            <a:r>
              <a:rPr lang="en-US" sz="2400" dirty="0"/>
              <a:t>: The glue gun did not fill all the </a:t>
            </a:r>
            <a:r>
              <a:rPr lang="en-US" sz="2400" dirty="0" smtClean="0"/>
              <a:t>holes </a:t>
            </a:r>
            <a:r>
              <a:rPr lang="en-US" sz="2400" dirty="0"/>
              <a:t>and hence some water was entering the boat hull. To solve this, we added another layer of glue and hot wax to seal any pours that were </a:t>
            </a:r>
            <a:r>
              <a:rPr lang="en-US" sz="2400" dirty="0" smtClean="0"/>
              <a:t>open</a:t>
            </a:r>
            <a:r>
              <a:rPr lang="en-US" sz="2400" dirty="0"/>
              <a:t> </a:t>
            </a:r>
            <a:r>
              <a:rPr lang="en-US" sz="2400" dirty="0" smtClean="0"/>
              <a:t>(initial design)</a:t>
            </a:r>
            <a:endParaRPr lang="en-US" sz="2400" dirty="0"/>
          </a:p>
          <a:p>
            <a:pPr lvl="0"/>
            <a:r>
              <a:rPr lang="en-US" sz="2400" b="1" dirty="0"/>
              <a:t>Boat tilting due to high COG and not enough width:</a:t>
            </a:r>
            <a:r>
              <a:rPr lang="en-US" sz="2400" dirty="0"/>
              <a:t> To solve this we added two flotation boons on the side to balance the boat in an event of extra roll.</a:t>
            </a:r>
          </a:p>
          <a:p>
            <a:pPr lvl="0"/>
            <a:r>
              <a:rPr lang="en-US" sz="2400" b="1" dirty="0" smtClean="0"/>
              <a:t>Boat </a:t>
            </a:r>
            <a:r>
              <a:rPr lang="en-US" sz="2400" b="1" dirty="0"/>
              <a:t>not turning</a:t>
            </a:r>
            <a:r>
              <a:rPr lang="en-US" sz="2400" dirty="0"/>
              <a:t>: Our motors in initial design were placed close to each other due to which enough moment was not generated by the differential turn to turn the boat. Therefore, we remounted the motors to the outer most extremity of the boat sides to have maximum moment for turning.</a:t>
            </a:r>
          </a:p>
          <a:p>
            <a:pPr lvl="0"/>
            <a:r>
              <a:rPr lang="en-US" sz="2400" b="1" dirty="0"/>
              <a:t>Making boat steady at 50 cm from front and 50 cm from side</a:t>
            </a:r>
            <a:r>
              <a:rPr lang="en-US" sz="2400" dirty="0" smtClean="0"/>
              <a:t>: lateral drift due to inertia in water. Could have been solved using a Fin at the bottom of the boat hull.</a:t>
            </a:r>
            <a:endParaRPr lang="en-US" dirty="0"/>
          </a:p>
        </p:txBody>
      </p:sp>
    </p:spTree>
    <p:extLst>
      <p:ext uri="{BB962C8B-B14F-4D97-AF65-F5344CB8AC3E}">
        <p14:creationId xmlns:p14="http://schemas.microsoft.com/office/powerpoint/2010/main" val="291022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8424" y="1295400"/>
            <a:ext cx="8383588" cy="3060325"/>
          </a:xfrm>
          <a:prstGeom prst="rect">
            <a:avLst/>
          </a:prstGeom>
        </p:spPr>
        <p:txBody>
          <a:bodyPr wrap="square">
            <a:spAutoFit/>
          </a:bodyPr>
          <a:lstStyle/>
          <a:p>
            <a:pPr marL="228531" lvl="0" indent="-228531">
              <a:lnSpc>
                <a:spcPct val="90000"/>
              </a:lnSpc>
              <a:buClr>
                <a:schemeClr val="dk1"/>
              </a:buClr>
              <a:buSzPts val="2589"/>
              <a:buFont typeface="Arial"/>
              <a:buChar char="•"/>
            </a:pPr>
            <a:r>
              <a:rPr lang="en-US" b="1" dirty="0">
                <a:ea typeface="Calibri"/>
                <a:cs typeface="Calibri"/>
                <a:sym typeface="Calibri"/>
              </a:rPr>
              <a:t>Autonomous </a:t>
            </a:r>
            <a:r>
              <a:rPr lang="en-US" b="1" dirty="0" smtClean="0">
                <a:ea typeface="Calibri"/>
                <a:cs typeface="Calibri"/>
                <a:sym typeface="Calibri"/>
              </a:rPr>
              <a:t>boat kept a distance of …… </a:t>
            </a:r>
            <a:r>
              <a:rPr lang="en-US" b="1" dirty="0">
                <a:ea typeface="Calibri"/>
                <a:cs typeface="Calibri"/>
                <a:sym typeface="Calibri"/>
              </a:rPr>
              <a:t>cm </a:t>
            </a:r>
            <a:r>
              <a:rPr lang="en-US" b="1" dirty="0" smtClean="0">
                <a:ea typeface="Calibri"/>
                <a:cs typeface="Calibri"/>
                <a:sym typeface="Calibri"/>
              </a:rPr>
              <a:t>from the boundary of the pool/obstacle</a:t>
            </a:r>
            <a:r>
              <a:rPr lang="en-US" b="1" dirty="0">
                <a:ea typeface="Calibri"/>
                <a:cs typeface="Calibri"/>
                <a:sym typeface="Calibri"/>
              </a:rPr>
              <a:t>.</a:t>
            </a:r>
          </a:p>
          <a:p>
            <a:pPr marL="228531" lvl="0" indent="-228531">
              <a:lnSpc>
                <a:spcPct val="90000"/>
              </a:lnSpc>
              <a:spcBef>
                <a:spcPts val="1000"/>
              </a:spcBef>
              <a:buClr>
                <a:schemeClr val="dk1"/>
              </a:buClr>
              <a:buSzPts val="2589"/>
              <a:buFont typeface="Arial"/>
              <a:buChar char="•"/>
            </a:pPr>
            <a:endParaRPr lang="en-US" b="1" dirty="0">
              <a:ea typeface="Calibri"/>
              <a:cs typeface="Calibri"/>
              <a:sym typeface="Calibri"/>
            </a:endParaRPr>
          </a:p>
          <a:p>
            <a:pPr marL="228531" lvl="0" indent="-228531">
              <a:lnSpc>
                <a:spcPct val="90000"/>
              </a:lnSpc>
              <a:spcBef>
                <a:spcPts val="1000"/>
              </a:spcBef>
              <a:buClr>
                <a:schemeClr val="dk1"/>
              </a:buClr>
              <a:buSzPts val="2589"/>
              <a:buFont typeface="Arial"/>
              <a:buChar char="•"/>
            </a:pPr>
            <a:r>
              <a:rPr lang="en-US" b="1" dirty="0" smtClean="0">
                <a:ea typeface="Calibri"/>
                <a:cs typeface="Calibri"/>
                <a:sym typeface="Calibri"/>
              </a:rPr>
              <a:t>Boat </a:t>
            </a:r>
            <a:r>
              <a:rPr lang="en-US" b="1" dirty="0">
                <a:ea typeface="Calibri"/>
                <a:cs typeface="Calibri"/>
                <a:sym typeface="Calibri"/>
              </a:rPr>
              <a:t>did not hit the obstacle </a:t>
            </a:r>
            <a:r>
              <a:rPr lang="en-US" b="1" dirty="0" smtClean="0">
                <a:ea typeface="Calibri"/>
                <a:cs typeface="Calibri"/>
                <a:sym typeface="Calibri"/>
              </a:rPr>
              <a:t>in the path</a:t>
            </a:r>
            <a:endParaRPr lang="en-US" b="1" dirty="0">
              <a:ea typeface="Calibri"/>
              <a:cs typeface="Calibri"/>
              <a:sym typeface="Calibri"/>
            </a:endParaRPr>
          </a:p>
          <a:p>
            <a:pPr marL="228531" lvl="0" indent="-228531">
              <a:lnSpc>
                <a:spcPct val="90000"/>
              </a:lnSpc>
              <a:spcBef>
                <a:spcPts val="1000"/>
              </a:spcBef>
              <a:buClr>
                <a:schemeClr val="dk1"/>
              </a:buClr>
              <a:buSzPts val="2589"/>
              <a:buFont typeface="Arial"/>
              <a:buChar char="•"/>
            </a:pPr>
            <a:r>
              <a:rPr lang="en-US" b="1" dirty="0" smtClean="0">
                <a:ea typeface="Calibri"/>
                <a:cs typeface="Calibri"/>
                <a:sym typeface="Calibri"/>
              </a:rPr>
              <a:t>Lane keeping and ACC observed.</a:t>
            </a:r>
            <a:endParaRPr lang="en-US" b="1" dirty="0">
              <a:ea typeface="Calibri"/>
              <a:cs typeface="Calibri"/>
              <a:sym typeface="Calibri"/>
            </a:endParaRPr>
          </a:p>
          <a:p>
            <a:pPr marL="228531" lvl="0" indent="-228531">
              <a:lnSpc>
                <a:spcPct val="90000"/>
              </a:lnSpc>
              <a:spcBef>
                <a:spcPts val="1000"/>
              </a:spcBef>
              <a:buClr>
                <a:schemeClr val="dk1"/>
              </a:buClr>
              <a:buSzPts val="2589"/>
              <a:buFont typeface="Arial"/>
              <a:buChar char="•"/>
            </a:pPr>
            <a:r>
              <a:rPr lang="en-US" b="1" dirty="0">
                <a:ea typeface="Calibri"/>
                <a:cs typeface="Calibri"/>
                <a:sym typeface="Calibri"/>
              </a:rPr>
              <a:t>The </a:t>
            </a:r>
            <a:r>
              <a:rPr lang="en-US" b="1" dirty="0" smtClean="0">
                <a:ea typeface="Calibri"/>
                <a:cs typeface="Calibri"/>
                <a:sym typeface="Calibri"/>
              </a:rPr>
              <a:t>given track was </a:t>
            </a:r>
            <a:r>
              <a:rPr lang="en-US" b="1" dirty="0">
                <a:ea typeface="Calibri"/>
                <a:cs typeface="Calibri"/>
                <a:sym typeface="Calibri"/>
              </a:rPr>
              <a:t>covered in </a:t>
            </a:r>
            <a:r>
              <a:rPr lang="en-US" b="1" dirty="0" smtClean="0">
                <a:ea typeface="Calibri"/>
                <a:cs typeface="Calibri"/>
                <a:sym typeface="Calibri"/>
              </a:rPr>
              <a:t>…… </a:t>
            </a:r>
            <a:r>
              <a:rPr lang="en-US" b="1" dirty="0">
                <a:ea typeface="Calibri"/>
                <a:cs typeface="Calibri"/>
                <a:sym typeface="Calibri"/>
              </a:rPr>
              <a:t>seconds.</a:t>
            </a:r>
          </a:p>
          <a:p>
            <a:pPr lvl="0" indent="-164401">
              <a:lnSpc>
                <a:spcPct val="90000"/>
              </a:lnSpc>
              <a:spcBef>
                <a:spcPts val="1000"/>
              </a:spcBef>
              <a:buClr>
                <a:schemeClr val="dk1"/>
              </a:buClr>
              <a:buSzPts val="2589"/>
            </a:pPr>
            <a:r>
              <a:rPr lang="en-US" b="1" dirty="0">
                <a:ea typeface="Calibri"/>
                <a:cs typeface="Calibri"/>
                <a:sym typeface="Calibri"/>
              </a:rPr>
              <a:t> </a:t>
            </a:r>
          </a:p>
        </p:txBody>
      </p:sp>
      <p:sp>
        <p:nvSpPr>
          <p:cNvPr id="3" name="Rectangle 2"/>
          <p:cNvSpPr/>
          <p:nvPr/>
        </p:nvSpPr>
        <p:spPr>
          <a:xfrm>
            <a:off x="1370012" y="609600"/>
            <a:ext cx="6092825" cy="424732"/>
          </a:xfrm>
          <a:prstGeom prst="rect">
            <a:avLst/>
          </a:prstGeom>
        </p:spPr>
        <p:txBody>
          <a:bodyPr>
            <a:spAutoFit/>
          </a:bodyPr>
          <a:lstStyle/>
          <a:p>
            <a:pPr marL="228531" lvl="0" indent="-228531">
              <a:lnSpc>
                <a:spcPct val="90000"/>
              </a:lnSpc>
              <a:buClr>
                <a:schemeClr val="dk1"/>
              </a:buClr>
              <a:buSzPts val="2589"/>
              <a:buFont typeface="Arial"/>
              <a:buChar char="•"/>
            </a:pPr>
            <a:r>
              <a:rPr lang="en-US" b="1" smtClean="0">
                <a:ea typeface="Calibri"/>
                <a:cs typeface="Calibri"/>
                <a:sym typeface="Calibri"/>
              </a:rPr>
              <a:t>Results</a:t>
            </a:r>
            <a:endParaRPr lang="en-US" b="1" dirty="0">
              <a:ea typeface="Calibri"/>
              <a:cs typeface="Calibri"/>
              <a:sym typeface="Calibri"/>
            </a:endParaRPr>
          </a:p>
        </p:txBody>
      </p:sp>
      <p:sp>
        <p:nvSpPr>
          <p:cNvPr id="4" name="Rectangle 3"/>
          <p:cNvSpPr/>
          <p:nvPr/>
        </p:nvSpPr>
        <p:spPr>
          <a:xfrm>
            <a:off x="1674812" y="4724400"/>
            <a:ext cx="6092825" cy="424732"/>
          </a:xfrm>
          <a:prstGeom prst="rect">
            <a:avLst/>
          </a:prstGeom>
        </p:spPr>
        <p:txBody>
          <a:bodyPr>
            <a:spAutoFit/>
          </a:bodyPr>
          <a:lstStyle/>
          <a:p>
            <a:pPr marL="228531" lvl="0" indent="-228531">
              <a:lnSpc>
                <a:spcPct val="90000"/>
              </a:lnSpc>
              <a:buClr>
                <a:schemeClr val="dk1"/>
              </a:buClr>
              <a:buSzPts val="2589"/>
              <a:buFont typeface="Arial"/>
              <a:buChar char="•"/>
            </a:pPr>
            <a:r>
              <a:rPr lang="en-US" b="1" dirty="0" smtClean="0">
                <a:ea typeface="Calibri"/>
                <a:cs typeface="Calibri"/>
                <a:sym typeface="Calibri"/>
              </a:rPr>
              <a:t>Insert Video</a:t>
            </a:r>
            <a:endParaRPr lang="en-US" b="1" dirty="0">
              <a:ea typeface="Calibri"/>
              <a:cs typeface="Calibri"/>
              <a:sym typeface="Calibri"/>
            </a:endParaRPr>
          </a:p>
        </p:txBody>
      </p:sp>
    </p:spTree>
    <p:extLst>
      <p:ext uri="{BB962C8B-B14F-4D97-AF65-F5344CB8AC3E}">
        <p14:creationId xmlns:p14="http://schemas.microsoft.com/office/powerpoint/2010/main" val="33747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19050"/>
            <a:ext cx="2970529" cy="508000"/>
          </a:xfrm>
        </p:spPr>
        <p:txBody>
          <a:bodyPr>
            <a:normAutofit fontScale="90000"/>
          </a:bodyPr>
          <a:lstStyle/>
          <a:p>
            <a:r>
              <a:rPr lang="en-US" dirty="0" smtClean="0"/>
              <a:t>Comparison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997250"/>
              </p:ext>
            </p:extLst>
          </p:nvPr>
        </p:nvGraphicFramePr>
        <p:xfrm>
          <a:off x="1520824" y="473916"/>
          <a:ext cx="10668001" cy="6384084"/>
        </p:xfrm>
        <a:graphic>
          <a:graphicData uri="http://schemas.openxmlformats.org/drawingml/2006/table">
            <a:tbl>
              <a:tblPr firstRow="1" firstCol="1" bandRow="1">
                <a:tableStyleId>{85BE263C-DBD7-4A20-BB59-AAB30ACAA65A}</a:tableStyleId>
              </a:tblPr>
              <a:tblGrid>
                <a:gridCol w="2664147">
                  <a:extLst>
                    <a:ext uri="{9D8B030D-6E8A-4147-A177-3AD203B41FA5}">
                      <a16:colId xmlns:a16="http://schemas.microsoft.com/office/drawing/2014/main" val="836000210"/>
                    </a:ext>
                  </a:extLst>
                </a:gridCol>
                <a:gridCol w="4004779">
                  <a:extLst>
                    <a:ext uri="{9D8B030D-6E8A-4147-A177-3AD203B41FA5}">
                      <a16:colId xmlns:a16="http://schemas.microsoft.com/office/drawing/2014/main" val="1843522393"/>
                    </a:ext>
                  </a:extLst>
                </a:gridCol>
                <a:gridCol w="3999075">
                  <a:extLst>
                    <a:ext uri="{9D8B030D-6E8A-4147-A177-3AD203B41FA5}">
                      <a16:colId xmlns:a16="http://schemas.microsoft.com/office/drawing/2014/main" val="2674704666"/>
                    </a:ext>
                  </a:extLst>
                </a:gridCol>
              </a:tblGrid>
              <a:tr h="476250">
                <a:tc>
                  <a:txBody>
                    <a:bodyPr/>
                    <a:lstStyle/>
                    <a:p>
                      <a:pPr marL="0" marR="0" algn="ctr">
                        <a:lnSpc>
                          <a:spcPct val="107000"/>
                        </a:lnSpc>
                        <a:spcBef>
                          <a:spcPts val="0"/>
                        </a:spcBef>
                        <a:spcAft>
                          <a:spcPts val="800"/>
                        </a:spcAft>
                      </a:pPr>
                      <a:r>
                        <a:rPr lang="en-US" sz="1400">
                          <a:effectLst/>
                        </a:rPr>
                        <a:t>Parameter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dirty="0">
                          <a:effectLst/>
                        </a:rPr>
                        <a:t>Autonomous Car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a:effectLst/>
                        </a:rPr>
                        <a:t>Autonomous Boat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extLst>
                  <a:ext uri="{0D108BD9-81ED-4DB2-BD59-A6C34878D82A}">
                    <a16:rowId xmlns:a16="http://schemas.microsoft.com/office/drawing/2014/main" val="845769705"/>
                  </a:ext>
                </a:extLst>
              </a:tr>
              <a:tr h="1123950">
                <a:tc>
                  <a:txBody>
                    <a:bodyPr/>
                    <a:lstStyle/>
                    <a:p>
                      <a:pPr marL="0" marR="0" algn="ctr">
                        <a:lnSpc>
                          <a:spcPct val="107000"/>
                        </a:lnSpc>
                        <a:spcBef>
                          <a:spcPts val="0"/>
                        </a:spcBef>
                        <a:spcAft>
                          <a:spcPts val="800"/>
                        </a:spcAft>
                      </a:pPr>
                      <a:r>
                        <a:rPr lang="en-US" sz="1400">
                          <a:effectLst/>
                        </a:rPr>
                        <a:t>Design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dirty="0" smtClean="0">
                          <a:effectLst/>
                        </a:rPr>
                        <a:t>had </a:t>
                      </a:r>
                      <a:r>
                        <a:rPr lang="en-US" sz="1400" dirty="0">
                          <a:effectLst/>
                        </a:rPr>
                        <a:t>to only design </a:t>
                      </a:r>
                      <a:r>
                        <a:rPr lang="en-US" sz="1400" dirty="0" smtClean="0">
                          <a:effectLst/>
                        </a:rPr>
                        <a:t>the</a:t>
                      </a:r>
                      <a:r>
                        <a:rPr lang="en-US" sz="1400" baseline="0" dirty="0" smtClean="0">
                          <a:effectLst/>
                        </a:rPr>
                        <a:t> base </a:t>
                      </a:r>
                      <a:r>
                        <a:rPr lang="en-US" sz="1400" dirty="0" smtClean="0">
                          <a:effectLst/>
                        </a:rPr>
                        <a:t>for </a:t>
                      </a:r>
                      <a:r>
                        <a:rPr lang="en-US" sz="1400" dirty="0">
                          <a:effectLst/>
                        </a:rPr>
                        <a:t>an RC car which </a:t>
                      </a:r>
                      <a:r>
                        <a:rPr lang="en-US" sz="1400" dirty="0" smtClean="0">
                          <a:effectLst/>
                        </a:rPr>
                        <a:t>housed</a:t>
                      </a:r>
                      <a:r>
                        <a:rPr lang="en-US" sz="1400" baseline="0" dirty="0" smtClean="0">
                          <a:effectLst/>
                        </a:rPr>
                        <a:t> </a:t>
                      </a:r>
                      <a:r>
                        <a:rPr lang="en-US" sz="1400" dirty="0" smtClean="0">
                          <a:effectLst/>
                        </a:rPr>
                        <a:t>the </a:t>
                      </a:r>
                      <a:r>
                        <a:rPr lang="en-US" sz="1400" dirty="0">
                          <a:effectLst/>
                        </a:rPr>
                        <a:t>various </a:t>
                      </a:r>
                      <a:r>
                        <a:rPr lang="en-US" sz="1400" dirty="0" smtClean="0">
                          <a:effectLst/>
                        </a:rPr>
                        <a:t>hardware </a:t>
                      </a:r>
                      <a:r>
                        <a:rPr lang="en-US" sz="1400" dirty="0">
                          <a:effectLst/>
                        </a:rPr>
                        <a:t>components.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dirty="0" smtClean="0">
                          <a:effectLst/>
                        </a:rPr>
                        <a:t>we </a:t>
                      </a:r>
                      <a:r>
                        <a:rPr lang="en-US" sz="1400" dirty="0">
                          <a:effectLst/>
                        </a:rPr>
                        <a:t>chose to design the boat from scratch which in turn led to some problems in balancing &amp; running the boat straight. These had to </a:t>
                      </a:r>
                      <a:r>
                        <a:rPr lang="en-US" sz="1400" dirty="0" smtClean="0">
                          <a:effectLst/>
                        </a:rPr>
                        <a:t>be overcome with new design</a:t>
                      </a:r>
                      <a:r>
                        <a:rPr lang="en-US" sz="1400" baseline="0" dirty="0" smtClean="0">
                          <a:effectLst/>
                        </a:rPr>
                        <a:t> iterations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extLst>
                  <a:ext uri="{0D108BD9-81ED-4DB2-BD59-A6C34878D82A}">
                    <a16:rowId xmlns:a16="http://schemas.microsoft.com/office/drawing/2014/main" val="2714670374"/>
                  </a:ext>
                </a:extLst>
              </a:tr>
              <a:tr h="683173">
                <a:tc>
                  <a:txBody>
                    <a:bodyPr/>
                    <a:lstStyle/>
                    <a:p>
                      <a:pPr marL="0" marR="0" algn="ctr">
                        <a:lnSpc>
                          <a:spcPct val="107000"/>
                        </a:lnSpc>
                        <a:spcBef>
                          <a:spcPts val="0"/>
                        </a:spcBef>
                        <a:spcAft>
                          <a:spcPts val="800"/>
                        </a:spcAft>
                      </a:pPr>
                      <a:r>
                        <a:rPr lang="en-US" sz="1400">
                          <a:effectLst/>
                        </a:rPr>
                        <a:t>External Parameters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dirty="0">
                          <a:effectLst/>
                        </a:rPr>
                        <a:t>External Factors such as Wind or Terrain did not affect the functioning of this car.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a:effectLst/>
                        </a:rPr>
                        <a:t>External factors such as a slight wind or heavy waves caused a drastic change in the functioning of the boat.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extLst>
                  <a:ext uri="{0D108BD9-81ED-4DB2-BD59-A6C34878D82A}">
                    <a16:rowId xmlns:a16="http://schemas.microsoft.com/office/drawing/2014/main" val="2871925978"/>
                  </a:ext>
                </a:extLst>
              </a:tr>
              <a:tr h="1024759">
                <a:tc>
                  <a:txBody>
                    <a:bodyPr/>
                    <a:lstStyle/>
                    <a:p>
                      <a:pPr marL="0" marR="0" algn="ctr">
                        <a:lnSpc>
                          <a:spcPct val="107000"/>
                        </a:lnSpc>
                        <a:spcBef>
                          <a:spcPts val="0"/>
                        </a:spcBef>
                        <a:spcAft>
                          <a:spcPts val="800"/>
                        </a:spcAft>
                      </a:pPr>
                      <a:r>
                        <a:rPr lang="en-US" sz="1400">
                          <a:effectLst/>
                        </a:rPr>
                        <a:t>Testing &amp; Control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dirty="0">
                          <a:effectLst/>
                        </a:rPr>
                        <a:t>Both Position &amp; Steering Control were relatively much easier to calibrate &amp; test since the car readily reacted to the steering &amp; velocity inputs.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a:effectLst/>
                        </a:rPr>
                        <a:t>Steering &amp; Position Control were comparatively much more difficult to calibrate &amp; test since the boat was much slower to respond to sudden changes in steering &amp; velocity input.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extLst>
                  <a:ext uri="{0D108BD9-81ED-4DB2-BD59-A6C34878D82A}">
                    <a16:rowId xmlns:a16="http://schemas.microsoft.com/office/drawing/2014/main" val="2788111183"/>
                  </a:ext>
                </a:extLst>
              </a:tr>
              <a:tr h="1024759">
                <a:tc>
                  <a:txBody>
                    <a:bodyPr/>
                    <a:lstStyle/>
                    <a:p>
                      <a:pPr marL="0" marR="0" algn="ctr">
                        <a:lnSpc>
                          <a:spcPct val="107000"/>
                        </a:lnSpc>
                        <a:spcBef>
                          <a:spcPts val="0"/>
                        </a:spcBef>
                        <a:spcAft>
                          <a:spcPts val="800"/>
                        </a:spcAft>
                      </a:pPr>
                      <a:r>
                        <a:rPr lang="en-US" sz="1400">
                          <a:effectLst/>
                        </a:rPr>
                        <a:t>Calibration issues due to Irregular Behavior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a:effectLst/>
                        </a:rPr>
                        <a:t>Calibrating the motion of the car was much simpler as we could observe repeatable results.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a:effectLst/>
                        </a:rPr>
                        <a:t>Calibrating the motion of the boat using simple logic was a lot more difficult because of the inconsistency in the performance of the motors as the battery discharged.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extLst>
                  <a:ext uri="{0D108BD9-81ED-4DB2-BD59-A6C34878D82A}">
                    <a16:rowId xmlns:a16="http://schemas.microsoft.com/office/drawing/2014/main" val="881875395"/>
                  </a:ext>
                </a:extLst>
              </a:tr>
              <a:tr h="1024759">
                <a:tc>
                  <a:txBody>
                    <a:bodyPr/>
                    <a:lstStyle/>
                    <a:p>
                      <a:pPr marL="0" marR="0" algn="ctr">
                        <a:lnSpc>
                          <a:spcPct val="107000"/>
                        </a:lnSpc>
                        <a:spcBef>
                          <a:spcPts val="0"/>
                        </a:spcBef>
                        <a:spcAft>
                          <a:spcPts val="800"/>
                        </a:spcAft>
                      </a:pPr>
                      <a:r>
                        <a:rPr lang="en-US" sz="1400">
                          <a:effectLst/>
                        </a:rPr>
                        <a:t>Differential Operation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a:effectLst/>
                        </a:rPr>
                        <a:t>Since the car consisted of just one motor, both its driving wheels had the same, consistent velocity output.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dirty="0">
                          <a:effectLst/>
                        </a:rPr>
                        <a:t>Since, the boat had to driving motors, it was pretty difficult to obtain the same consistent velocity from them which in turn led to the difficulties in getting the boat to go straight</a:t>
                      </a:r>
                      <a:r>
                        <a:rPr lang="en-US" sz="1400" dirty="0" smtClean="0">
                          <a:effectLst/>
                        </a:rPr>
                        <a:t>.</a:t>
                      </a:r>
                    </a:p>
                  </a:txBody>
                  <a:tcPr marL="53922" marR="53922" marT="0" marB="0" anchor="ctr"/>
                </a:tc>
                <a:extLst>
                  <a:ext uri="{0D108BD9-81ED-4DB2-BD59-A6C34878D82A}">
                    <a16:rowId xmlns:a16="http://schemas.microsoft.com/office/drawing/2014/main" val="2092453826"/>
                  </a:ext>
                </a:extLst>
              </a:tr>
              <a:tr h="1024759">
                <a:tc>
                  <a:txBody>
                    <a:bodyPr/>
                    <a:lstStyle/>
                    <a:p>
                      <a:pPr marL="0" marR="0" algn="ctr">
                        <a:lnSpc>
                          <a:spcPct val="107000"/>
                        </a:lnSpc>
                        <a:spcBef>
                          <a:spcPts val="0"/>
                        </a:spcBef>
                        <a:spcAft>
                          <a:spcPts val="80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Observing Controller</a:t>
                      </a:r>
                      <a:r>
                        <a:rPr lang="en-US" sz="1400" baseline="0" dirty="0" smtClean="0">
                          <a:effectLst/>
                          <a:latin typeface="Calibri" panose="020F0502020204030204" pitchFamily="34" charset="0"/>
                          <a:ea typeface="Calibri" panose="020F0502020204030204" pitchFamily="34" charset="0"/>
                          <a:cs typeface="Times New Roman" panose="02020603050405020304" pitchFamily="18" charset="0"/>
                        </a:rPr>
                        <a:t> tuning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Easier to observe and test PID</a:t>
                      </a:r>
                      <a:r>
                        <a:rPr lang="en-US" sz="1400" baseline="0" dirty="0" smtClean="0">
                          <a:effectLst/>
                          <a:latin typeface="Calibri" panose="020F0502020204030204" pitchFamily="34" charset="0"/>
                          <a:ea typeface="Calibri" panose="020F0502020204030204" pitchFamily="34" charset="0"/>
                          <a:cs typeface="Times New Roman" panose="02020603050405020304" pitchFamily="18" charset="0"/>
                        </a:rPr>
                        <a:t> controller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3922" marR="53922" marT="0" marB="0" anchor="ctr"/>
                </a:tc>
                <a:tc>
                  <a:txBody>
                    <a:bodyPr/>
                    <a:lstStyle/>
                    <a:p>
                      <a:pPr marL="0" marR="0" algn="ctr">
                        <a:lnSpc>
                          <a:spcPct val="107000"/>
                        </a:lnSpc>
                        <a:spcBef>
                          <a:spcPts val="0"/>
                        </a:spcBef>
                        <a:spcAft>
                          <a:spcPts val="800"/>
                        </a:spcAft>
                      </a:pPr>
                      <a:r>
                        <a:rPr lang="en-US" sz="1400" dirty="0" smtClean="0">
                          <a:effectLst/>
                        </a:rPr>
                        <a:t>Had to put the boat</a:t>
                      </a:r>
                      <a:r>
                        <a:rPr lang="en-US" sz="1400" baseline="0" dirty="0" smtClean="0">
                          <a:effectLst/>
                        </a:rPr>
                        <a:t> in water every time we made a small change </a:t>
                      </a:r>
                      <a:endParaRPr lang="en-US" sz="1400" dirty="0" smtClean="0">
                        <a:effectLst/>
                      </a:endParaRPr>
                    </a:p>
                  </a:txBody>
                  <a:tcPr marL="53922" marR="53922" marT="0" marB="0" anchor="ctr"/>
                </a:tc>
                <a:extLst>
                  <a:ext uri="{0D108BD9-81ED-4DB2-BD59-A6C34878D82A}">
                    <a16:rowId xmlns:a16="http://schemas.microsoft.com/office/drawing/2014/main" val="647635471"/>
                  </a:ext>
                </a:extLst>
              </a:tr>
            </a:tbl>
          </a:graphicData>
        </a:graphic>
      </p:graphicFrame>
    </p:spTree>
    <p:extLst>
      <p:ext uri="{BB962C8B-B14F-4D97-AF65-F5344CB8AC3E}">
        <p14:creationId xmlns:p14="http://schemas.microsoft.com/office/powerpoint/2010/main" val="371455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3612" y="1524000"/>
            <a:ext cx="5029200" cy="4267200"/>
          </a:xfrm>
        </p:spPr>
        <p:txBody>
          <a:bodyPr>
            <a:noAutofit/>
          </a:bodyPr>
          <a:lstStyle/>
          <a:p>
            <a:pPr marL="0" indent="0">
              <a:buNone/>
            </a:pPr>
            <a:r>
              <a:rPr lang="en-US" sz="6600" dirty="0" smtClean="0"/>
              <a:t>THANK YOU</a:t>
            </a:r>
          </a:p>
          <a:p>
            <a:pPr marL="0" indent="0">
              <a:buNone/>
            </a:pPr>
            <a:endParaRPr lang="en-US" sz="6600" dirty="0" smtClean="0"/>
          </a:p>
          <a:p>
            <a:pPr marL="0" indent="0">
              <a:buNone/>
            </a:pPr>
            <a:r>
              <a:rPr lang="en-US" sz="6600" dirty="0" smtClean="0"/>
              <a:t>Questions ?</a:t>
            </a:r>
            <a:endParaRPr lang="en-US" sz="6600" dirty="0"/>
          </a:p>
        </p:txBody>
      </p:sp>
    </p:spTree>
    <p:extLst>
      <p:ext uri="{BB962C8B-B14F-4D97-AF65-F5344CB8AC3E}">
        <p14:creationId xmlns:p14="http://schemas.microsoft.com/office/powerpoint/2010/main" val="427630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04800"/>
            <a:ext cx="4265929" cy="736600"/>
          </a:xfrm>
        </p:spPr>
        <p:txBody>
          <a:bodyPr/>
          <a:lstStyle/>
          <a:p>
            <a:r>
              <a:rPr lang="en-US" dirty="0" smtClean="0"/>
              <a:t>1.1 Signal Processing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00" r="4286"/>
          <a:stretch/>
        </p:blipFill>
        <p:spPr>
          <a:xfrm>
            <a:off x="7615494" y="304800"/>
            <a:ext cx="4041518" cy="2895600"/>
          </a:xfrm>
          <a:prstGeom prst="rect">
            <a:avLst/>
          </a:prstGeom>
        </p:spPr>
      </p:pic>
      <p:sp>
        <p:nvSpPr>
          <p:cNvPr id="8" name="Title 6"/>
          <p:cNvSpPr txBox="1">
            <a:spLocks/>
          </p:cNvSpPr>
          <p:nvPr/>
        </p:nvSpPr>
        <p:spPr>
          <a:xfrm>
            <a:off x="1065211" y="1219200"/>
            <a:ext cx="6324601" cy="518160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endParaRPr lang="en-US" dirty="0"/>
          </a:p>
        </p:txBody>
      </p:sp>
      <p:sp>
        <p:nvSpPr>
          <p:cNvPr id="10" name="Content Placeholder 13"/>
          <p:cNvSpPr txBox="1">
            <a:spLocks/>
          </p:cNvSpPr>
          <p:nvPr/>
        </p:nvSpPr>
        <p:spPr>
          <a:xfrm>
            <a:off x="1371283" y="1295400"/>
            <a:ext cx="6018529" cy="4724400"/>
          </a:xfrm>
          <a:prstGeom prst="rect">
            <a:avLst/>
          </a:prstGeom>
        </p:spPr>
        <p:txBody>
          <a:bodyPr vert="horz" lIns="121899" tIns="60949" rIns="121899" bIns="60949" rtlCol="0">
            <a:normAutofit fontScale="92500"/>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25400" lvl="0" indent="0" algn="just">
              <a:lnSpc>
                <a:spcPct val="115000"/>
              </a:lnSpc>
              <a:spcBef>
                <a:spcPts val="480"/>
              </a:spcBef>
              <a:buClr>
                <a:srgbClr val="FF6600"/>
              </a:buClr>
              <a:buNone/>
            </a:pPr>
            <a:r>
              <a:rPr lang="en-GB" sz="2400" b="1" dirty="0">
                <a:ea typeface="Calibri"/>
                <a:cs typeface="Calibri"/>
                <a:sym typeface="Calibri"/>
              </a:rPr>
              <a:t>The aim of this </a:t>
            </a:r>
            <a:r>
              <a:rPr lang="en-GB" sz="2400" b="1" dirty="0" smtClean="0">
                <a:ea typeface="Calibri"/>
                <a:cs typeface="Calibri"/>
                <a:sym typeface="Calibri"/>
              </a:rPr>
              <a:t>task </a:t>
            </a:r>
            <a:r>
              <a:rPr lang="en-GB" sz="2400" b="1" dirty="0">
                <a:ea typeface="Calibri"/>
                <a:cs typeface="Calibri"/>
                <a:sym typeface="Calibri"/>
              </a:rPr>
              <a:t>was to employ signal processing techniques</a:t>
            </a:r>
            <a:r>
              <a:rPr lang="en-GB" sz="2400" b="1" dirty="0"/>
              <a:t> in order to obtain accurate distance values from an</a:t>
            </a:r>
            <a:r>
              <a:rPr lang="en-GB" sz="2400" b="1" dirty="0">
                <a:ea typeface="Calibri"/>
                <a:cs typeface="Calibri"/>
                <a:sym typeface="Calibri"/>
              </a:rPr>
              <a:t> ultrasonic sensor</a:t>
            </a:r>
          </a:p>
          <a:p>
            <a:pPr marL="0" lvl="0" indent="0" algn="just">
              <a:lnSpc>
                <a:spcPct val="115000"/>
              </a:lnSpc>
              <a:spcBef>
                <a:spcPts val="480"/>
              </a:spcBef>
              <a:buNone/>
            </a:pPr>
            <a:endParaRPr lang="en-GB" sz="2400" b="1" dirty="0"/>
          </a:p>
          <a:p>
            <a:pPr marL="25400" lvl="0" indent="0" algn="just">
              <a:lnSpc>
                <a:spcPct val="115000"/>
              </a:lnSpc>
              <a:spcBef>
                <a:spcPts val="480"/>
              </a:spcBef>
              <a:buClr>
                <a:srgbClr val="FF6600"/>
              </a:buClr>
              <a:buNone/>
            </a:pPr>
            <a:r>
              <a:rPr lang="en-GB" sz="2400" b="1" dirty="0"/>
              <a:t>The tasks that had to be performed </a:t>
            </a:r>
            <a:r>
              <a:rPr lang="en-GB" sz="2400" b="1" dirty="0" smtClean="0"/>
              <a:t>were:</a:t>
            </a:r>
          </a:p>
          <a:p>
            <a:pPr marL="368300" indent="-342900" algn="just">
              <a:lnSpc>
                <a:spcPct val="115000"/>
              </a:lnSpc>
              <a:spcBef>
                <a:spcPts val="480"/>
              </a:spcBef>
              <a:buClr>
                <a:srgbClr val="FF6600"/>
              </a:buClr>
            </a:pPr>
            <a:r>
              <a:rPr lang="en-GB" sz="2400" b="1" dirty="0" smtClean="0"/>
              <a:t>Sampling </a:t>
            </a:r>
            <a:r>
              <a:rPr lang="en-GB" sz="2400" b="1" dirty="0"/>
              <a:t>the Signal at a frequency of 10 </a:t>
            </a:r>
            <a:r>
              <a:rPr lang="en-GB" sz="2400" b="1" dirty="0" smtClean="0"/>
              <a:t>Hz</a:t>
            </a:r>
          </a:p>
          <a:p>
            <a:pPr marL="368300" indent="-342900" algn="just">
              <a:lnSpc>
                <a:spcPct val="115000"/>
              </a:lnSpc>
              <a:spcBef>
                <a:spcPts val="480"/>
              </a:spcBef>
              <a:buClr>
                <a:srgbClr val="FF6600"/>
              </a:buClr>
            </a:pPr>
            <a:r>
              <a:rPr lang="en-GB" sz="2400" b="1" dirty="0" smtClean="0"/>
              <a:t>Filtering </a:t>
            </a:r>
            <a:r>
              <a:rPr lang="en-GB" sz="2400" b="1" dirty="0"/>
              <a:t>out the noise by implementing a </a:t>
            </a:r>
            <a:r>
              <a:rPr lang="en-GB" sz="2400" b="1" dirty="0" err="1"/>
              <a:t>Kalman</a:t>
            </a:r>
            <a:r>
              <a:rPr lang="en-GB" sz="2400" b="1" dirty="0"/>
              <a:t> </a:t>
            </a:r>
            <a:r>
              <a:rPr lang="en-GB" sz="2400" b="1" dirty="0" smtClean="0"/>
              <a:t>Filter</a:t>
            </a:r>
          </a:p>
          <a:p>
            <a:pPr marL="368300" indent="-342900" algn="just">
              <a:lnSpc>
                <a:spcPct val="115000"/>
              </a:lnSpc>
              <a:spcBef>
                <a:spcPts val="480"/>
              </a:spcBef>
              <a:buClr>
                <a:srgbClr val="FF6600"/>
              </a:buClr>
            </a:pPr>
            <a:r>
              <a:rPr lang="en-GB" sz="2400" b="1" dirty="0" smtClean="0">
                <a:ea typeface="Calibri"/>
                <a:cs typeface="Calibri"/>
                <a:sym typeface="Calibri"/>
              </a:rPr>
              <a:t>Calib</a:t>
            </a:r>
            <a:r>
              <a:rPr lang="en-GB" sz="2400" b="1" dirty="0" smtClean="0"/>
              <a:t>rating </a:t>
            </a:r>
            <a:r>
              <a:rPr lang="en-GB" sz="2400" b="1" dirty="0"/>
              <a:t>the sensor data to obtain accurate values</a:t>
            </a:r>
          </a:p>
          <a:p>
            <a:pPr marL="342900" lvl="0" indent="-461432" algn="just">
              <a:spcBef>
                <a:spcPts val="320"/>
              </a:spcBef>
              <a:buClr>
                <a:schemeClr val="dk1"/>
              </a:buClr>
              <a:buSzPct val="77777"/>
              <a:buNone/>
            </a:pPr>
            <a:endParaRPr lang="en-GB" sz="2400" b="1" dirty="0">
              <a:solidFill>
                <a:srgbClr val="FF6600"/>
              </a:solidFill>
              <a:ea typeface="Calibri"/>
              <a:cs typeface="Calibri"/>
              <a:sym typeface="Calibri"/>
            </a:endParaRP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304800"/>
            <a:ext cx="4037329" cy="3276600"/>
          </a:xfrm>
        </p:spPr>
        <p:txBody>
          <a:bodyPr>
            <a:normAutofit/>
          </a:bodyPr>
          <a:lstStyle/>
          <a:p>
            <a:r>
              <a:rPr lang="en-US" dirty="0" smtClean="0"/>
              <a:t>Test Setup ?</a:t>
            </a:r>
            <a:br>
              <a:rPr lang="en-US" dirty="0" smtClean="0"/>
            </a:br>
            <a:r>
              <a:rPr lang="en-US" dirty="0" smtClean="0"/>
              <a:t>Code Logic ?</a:t>
            </a:r>
            <a:br>
              <a:rPr lang="en-US" dirty="0" smtClean="0"/>
            </a:br>
            <a:r>
              <a:rPr lang="en-US" dirty="0" smtClean="0"/>
              <a:t>Method ?</a:t>
            </a:r>
            <a:br>
              <a:rPr lang="en-US" dirty="0" smtClean="0"/>
            </a:br>
            <a:r>
              <a:rPr lang="en-US" dirty="0" smtClean="0"/>
              <a:t>Equations ?</a:t>
            </a:r>
            <a:endParaRPr lang="en-US" dirty="0"/>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399212" y="4267200"/>
            <a:ext cx="5715000" cy="213360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pPr marL="457200" indent="-381000">
              <a:lnSpc>
                <a:spcPct val="150000"/>
              </a:lnSpc>
              <a:spcBef>
                <a:spcPts val="0"/>
              </a:spcBef>
              <a:buClr>
                <a:srgbClr val="FF6600"/>
              </a:buClr>
              <a:buSzPct val="100000"/>
            </a:pPr>
            <a:endParaRPr lang="en-US" sz="1600" b="1" dirty="0"/>
          </a:p>
        </p:txBody>
      </p:sp>
      <p:sp>
        <p:nvSpPr>
          <p:cNvPr id="5" name="Rectangle 4"/>
          <p:cNvSpPr/>
          <p:nvPr/>
        </p:nvSpPr>
        <p:spPr>
          <a:xfrm>
            <a:off x="1141412" y="1143000"/>
            <a:ext cx="9629776" cy="4716676"/>
          </a:xfrm>
          <a:prstGeom prst="rect">
            <a:avLst/>
          </a:prstGeom>
        </p:spPr>
        <p:txBody>
          <a:bodyPr wrap="square">
            <a:spAutoFit/>
          </a:bodyPr>
          <a:lstStyle/>
          <a:p>
            <a:pPr marL="457200" lvl="0" indent="-381000" algn="just">
              <a:lnSpc>
                <a:spcPct val="150000"/>
              </a:lnSpc>
              <a:buClr>
                <a:srgbClr val="FF6600"/>
              </a:buClr>
              <a:buSzPct val="100000"/>
              <a:buFont typeface="Arial" panose="020B0604020202020204" pitchFamily="34" charset="0"/>
              <a:buChar char="•"/>
            </a:pPr>
            <a:r>
              <a:rPr lang="en-US" b="1" dirty="0"/>
              <a:t>The Sampling Frequency was set as 10 </a:t>
            </a:r>
            <a:r>
              <a:rPr lang="en-US" b="1" dirty="0" smtClean="0"/>
              <a:t>Hz</a:t>
            </a:r>
          </a:p>
          <a:p>
            <a:pPr marL="457200" lvl="0" indent="-381000" algn="just">
              <a:lnSpc>
                <a:spcPct val="150000"/>
              </a:lnSpc>
              <a:buClr>
                <a:srgbClr val="FF6600"/>
              </a:buClr>
              <a:buSzPct val="100000"/>
              <a:buFont typeface="Arial" panose="020B0604020202020204" pitchFamily="34" charset="0"/>
              <a:buChar char="•"/>
            </a:pPr>
            <a:r>
              <a:rPr lang="en-US" b="1" dirty="0" smtClean="0"/>
              <a:t>Multiple </a:t>
            </a:r>
            <a:r>
              <a:rPr lang="en-US" b="1" dirty="0"/>
              <a:t>readings were recorded for all the three sensors at various distances up to 1.5 </a:t>
            </a:r>
            <a:r>
              <a:rPr lang="en-US" b="1" dirty="0" smtClean="0"/>
              <a:t>m</a:t>
            </a:r>
          </a:p>
          <a:p>
            <a:pPr marL="457200" lvl="0" indent="-381000" algn="just">
              <a:lnSpc>
                <a:spcPct val="150000"/>
              </a:lnSpc>
              <a:buClr>
                <a:srgbClr val="FF6600"/>
              </a:buClr>
              <a:buSzPct val="100000"/>
              <a:buFont typeface="Arial" panose="020B0604020202020204" pitchFamily="34" charset="0"/>
              <a:buChar char="•"/>
            </a:pPr>
            <a:r>
              <a:rPr lang="en-US" b="1" dirty="0" smtClean="0"/>
              <a:t>These </a:t>
            </a:r>
            <a:r>
              <a:rPr lang="en-US" b="1" dirty="0"/>
              <a:t>readings were then imported into </a:t>
            </a:r>
            <a:r>
              <a:rPr lang="en-US" b="1" dirty="0" smtClean="0"/>
              <a:t>EXCEL </a:t>
            </a:r>
            <a:r>
              <a:rPr lang="en-US" b="1" dirty="0"/>
              <a:t>and used to calculated the Measurement Co-variance R which are as follows:</a:t>
            </a:r>
          </a:p>
          <a:p>
            <a:pPr marL="457200" lvl="0" algn="just">
              <a:lnSpc>
                <a:spcPct val="150000"/>
              </a:lnSpc>
              <a:spcBef>
                <a:spcPts val="480"/>
              </a:spcBef>
            </a:pPr>
            <a:r>
              <a:rPr lang="en-US" b="1" dirty="0"/>
              <a:t>R(Sensor 1</a:t>
            </a:r>
            <a:r>
              <a:rPr lang="en-US" b="1" dirty="0" smtClean="0"/>
              <a:t>):</a:t>
            </a:r>
          </a:p>
          <a:p>
            <a:pPr marL="457200" lvl="0" algn="just">
              <a:lnSpc>
                <a:spcPct val="150000"/>
              </a:lnSpc>
              <a:spcBef>
                <a:spcPts val="480"/>
              </a:spcBef>
            </a:pPr>
            <a:r>
              <a:rPr lang="en-US" b="1" dirty="0" smtClean="0"/>
              <a:t>R(Sensor </a:t>
            </a:r>
            <a:r>
              <a:rPr lang="en-US" b="1" dirty="0"/>
              <a:t>2): 	</a:t>
            </a:r>
            <a:endParaRPr lang="en-US" b="1" dirty="0" smtClean="0"/>
          </a:p>
          <a:p>
            <a:pPr marL="457200" lvl="0" algn="just">
              <a:lnSpc>
                <a:spcPct val="150000"/>
              </a:lnSpc>
              <a:spcBef>
                <a:spcPts val="480"/>
              </a:spcBef>
            </a:pPr>
            <a:r>
              <a:rPr lang="en-US" b="1" dirty="0" smtClean="0"/>
              <a:t>R(Sensor </a:t>
            </a:r>
            <a:r>
              <a:rPr lang="en-US" b="1" dirty="0"/>
              <a:t>3</a:t>
            </a:r>
            <a:r>
              <a:rPr lang="en-US" b="1" dirty="0" smtClean="0"/>
              <a:t>):</a:t>
            </a:r>
            <a:endParaRPr lang="en-US" b="1" dirty="0"/>
          </a:p>
        </p:txBody>
      </p:sp>
      <p:sp>
        <p:nvSpPr>
          <p:cNvPr id="6" name="Title 1"/>
          <p:cNvSpPr>
            <a:spLocks noGrp="1"/>
          </p:cNvSpPr>
          <p:nvPr>
            <p:ph type="title"/>
          </p:nvPr>
        </p:nvSpPr>
        <p:spPr>
          <a:xfrm>
            <a:off x="1218883" y="304800"/>
            <a:ext cx="2437129" cy="660400"/>
          </a:xfrm>
        </p:spPr>
        <p:txBody>
          <a:bodyPr/>
          <a:lstStyle/>
          <a:p>
            <a:r>
              <a:rPr lang="en-US" dirty="0" smtClean="0"/>
              <a:t>Raw Data</a:t>
            </a:r>
            <a:endParaRPr lang="en-US" dirty="0"/>
          </a:p>
        </p:txBody>
      </p:sp>
    </p:spTree>
    <p:extLst>
      <p:ext uri="{BB962C8B-B14F-4D97-AF65-F5344CB8AC3E}">
        <p14:creationId xmlns:p14="http://schemas.microsoft.com/office/powerpoint/2010/main" val="420602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304800"/>
            <a:ext cx="8304529" cy="660400"/>
          </a:xfrm>
        </p:spPr>
        <p:txBody>
          <a:bodyPr/>
          <a:lstStyle/>
          <a:p>
            <a:r>
              <a:rPr lang="en-US" b="1" dirty="0" err="1">
                <a:ea typeface="Calibri"/>
                <a:cs typeface="Calibri"/>
                <a:sym typeface="Calibri"/>
              </a:rPr>
              <a:t>K</a:t>
            </a:r>
            <a:r>
              <a:rPr lang="en-US" b="1" dirty="0" err="1"/>
              <a:t>alman</a:t>
            </a:r>
            <a:r>
              <a:rPr lang="en-US" b="1" dirty="0"/>
              <a:t> Filter Design and Implementation</a:t>
            </a:r>
            <a:r>
              <a:rPr lang="en-US" b="1" dirty="0">
                <a:ea typeface="Calibri"/>
                <a:cs typeface="Calibri"/>
                <a:sym typeface="Calibri"/>
              </a:rPr>
              <a:t> </a:t>
            </a:r>
            <a:endParaRPr lang="en-US" dirty="0"/>
          </a:p>
        </p:txBody>
      </p:sp>
      <p:sp>
        <p:nvSpPr>
          <p:cNvPr id="6" name="Shape 118"/>
          <p:cNvSpPr txBox="1">
            <a:spLocks noGrp="1"/>
          </p:cNvSpPr>
          <p:nvPr/>
        </p:nvSpPr>
        <p:spPr>
          <a:xfrm>
            <a:off x="1200476" y="1219200"/>
            <a:ext cx="3940800" cy="16764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228600" marR="0" lvl="0" indent="-508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marL="342900" marR="0" lvl="0" indent="-342900" algn="l" rtl="0">
              <a:lnSpc>
                <a:spcPct val="80000"/>
              </a:lnSpc>
              <a:spcBef>
                <a:spcPts val="0"/>
              </a:spcBef>
              <a:spcAft>
                <a:spcPts val="0"/>
              </a:spcAft>
              <a:buClr>
                <a:srgbClr val="FF6600"/>
              </a:buClr>
              <a:buSzPct val="100000"/>
              <a:buFont typeface="Calibri"/>
              <a:buChar char="•"/>
            </a:pPr>
            <a:r>
              <a:rPr lang="en-US" sz="2400" b="1" i="0" u="none" strike="noStrike" cap="none" dirty="0" err="1">
                <a:solidFill>
                  <a:schemeClr val="tx1"/>
                </a:solidFill>
              </a:rPr>
              <a:t>Kalman</a:t>
            </a:r>
            <a:r>
              <a:rPr lang="en-US" sz="2400" b="1" i="0" u="none" strike="noStrike" cap="none" dirty="0">
                <a:solidFill>
                  <a:schemeClr val="tx1"/>
                </a:solidFill>
              </a:rPr>
              <a:t> </a:t>
            </a:r>
            <a:r>
              <a:rPr lang="en-US" sz="2400" b="1" i="0" u="none" strike="noStrike" cap="none" dirty="0" smtClean="0">
                <a:solidFill>
                  <a:schemeClr val="tx1"/>
                </a:solidFill>
              </a:rPr>
              <a:t>filter</a:t>
            </a:r>
            <a:endParaRPr sz="2400" b="1" dirty="0">
              <a:solidFill>
                <a:schemeClr val="tx1"/>
              </a:solidFill>
            </a:endParaRPr>
          </a:p>
          <a:p>
            <a:pPr marL="742950" marR="0" lvl="1" indent="-323850" algn="just" rtl="0">
              <a:lnSpc>
                <a:spcPct val="115000"/>
              </a:lnSpc>
              <a:spcBef>
                <a:spcPts val="370"/>
              </a:spcBef>
              <a:spcAft>
                <a:spcPts val="0"/>
              </a:spcAft>
              <a:buClr>
                <a:srgbClr val="7030A0"/>
              </a:buClr>
              <a:buSzPct val="100000"/>
              <a:buFont typeface="Calibri"/>
              <a:buChar char="–"/>
            </a:pPr>
            <a:r>
              <a:rPr lang="en-US" b="1" i="1" u="none" strike="noStrike" cap="none" dirty="0">
                <a:solidFill>
                  <a:schemeClr val="tx1"/>
                </a:solidFill>
              </a:rPr>
              <a:t>Prediction</a:t>
            </a:r>
            <a:r>
              <a:rPr lang="en-US" b="1" i="1" u="none" strike="noStrike" cap="none" dirty="0" smtClean="0">
                <a:solidFill>
                  <a:schemeClr val="tx1"/>
                </a:solidFill>
              </a:rPr>
              <a:t>:</a:t>
            </a:r>
            <a:endParaRPr lang="en-US" sz="2400" b="1" i="0" u="none" strike="noStrike" cap="none" dirty="0">
              <a:solidFill>
                <a:schemeClr val="tx1"/>
              </a:solidFill>
            </a:endParaRPr>
          </a:p>
          <a:p>
            <a:pPr marL="742950" marR="0" lvl="1" indent="-323850" algn="just" rtl="0">
              <a:lnSpc>
                <a:spcPct val="115000"/>
              </a:lnSpc>
              <a:spcBef>
                <a:spcPts val="370"/>
              </a:spcBef>
              <a:spcAft>
                <a:spcPts val="0"/>
              </a:spcAft>
              <a:buClr>
                <a:srgbClr val="7030A0"/>
              </a:buClr>
              <a:buSzPct val="100000"/>
              <a:buFont typeface="Calibri"/>
              <a:buChar char="–"/>
            </a:pPr>
            <a:r>
              <a:rPr lang="en-US" b="1" i="1" u="none" strike="noStrike" cap="none" dirty="0">
                <a:solidFill>
                  <a:schemeClr val="tx1"/>
                </a:solidFill>
              </a:rPr>
              <a:t>Correction</a:t>
            </a:r>
            <a:r>
              <a:rPr lang="en-US" b="1" i="0" u="none" strike="noStrike" cap="none" dirty="0" smtClean="0">
                <a:solidFill>
                  <a:schemeClr val="tx1"/>
                </a:solidFill>
              </a:rPr>
              <a:t>:</a:t>
            </a:r>
            <a:endParaRPr lang="en-US" b="1" i="0" u="none" strike="noStrike" cap="none" dirty="0">
              <a:solidFill>
                <a:schemeClr val="tx1"/>
              </a:solidFill>
            </a:endParaRPr>
          </a:p>
        </p:txBody>
      </p:sp>
      <p:pic>
        <p:nvPicPr>
          <p:cNvPr id="8" name="Shape 119"/>
          <p:cNvPicPr preferRelativeResize="0"/>
          <p:nvPr/>
        </p:nvPicPr>
        <p:blipFill rotWithShape="1">
          <a:blip r:embed="rId3">
            <a:alphaModFix/>
          </a:blip>
          <a:srcRect b="5392"/>
          <a:stretch/>
        </p:blipFill>
        <p:spPr>
          <a:xfrm>
            <a:off x="6551612" y="1981200"/>
            <a:ext cx="5060075" cy="2692800"/>
          </a:xfrm>
          <a:prstGeom prst="rect">
            <a:avLst/>
          </a:prstGeom>
          <a:noFill/>
          <a:ln>
            <a:noFill/>
          </a:ln>
        </p:spPr>
      </p:pic>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37012" y="914400"/>
            <a:ext cx="4876800" cy="2971800"/>
          </a:xfrm>
        </p:spPr>
        <p:txBody>
          <a:bodyPr>
            <a:normAutofit/>
          </a:bodyPr>
          <a:lstStyle/>
          <a:p>
            <a:r>
              <a:rPr lang="en-US" dirty="0" smtClean="0"/>
              <a:t>Plots ?</a:t>
            </a:r>
            <a:br>
              <a:rPr lang="en-US" dirty="0" smtClean="0"/>
            </a:br>
            <a:r>
              <a:rPr lang="en-US" dirty="0" smtClean="0"/>
              <a:t> Graphs ?</a:t>
            </a:r>
            <a:endParaRPr lang="en-US" dirty="0"/>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3812" y="228600"/>
            <a:ext cx="2665729" cy="812800"/>
          </a:xfrm>
        </p:spPr>
        <p:txBody>
          <a:bodyPr/>
          <a:lstStyle/>
          <a:p>
            <a:r>
              <a:rPr lang="en-US" dirty="0" smtClean="0"/>
              <a:t>Calibration</a:t>
            </a:r>
            <a:endParaRPr lang="en-US" dirty="0"/>
          </a:p>
        </p:txBody>
      </p:sp>
      <p:sp>
        <p:nvSpPr>
          <p:cNvPr id="2" name="Rectangle 1"/>
          <p:cNvSpPr/>
          <p:nvPr/>
        </p:nvSpPr>
        <p:spPr>
          <a:xfrm>
            <a:off x="1293812" y="1041400"/>
            <a:ext cx="10895013" cy="1699953"/>
          </a:xfrm>
          <a:prstGeom prst="rect">
            <a:avLst/>
          </a:prstGeom>
        </p:spPr>
        <p:txBody>
          <a:bodyPr wrap="square">
            <a:spAutoFit/>
          </a:bodyPr>
          <a:lstStyle/>
          <a:p>
            <a:pPr marL="342900" lvl="0" indent="-317500" algn="just">
              <a:lnSpc>
                <a:spcPct val="115000"/>
              </a:lnSpc>
              <a:spcAft>
                <a:spcPts val="1000"/>
              </a:spcAft>
              <a:buClr>
                <a:srgbClr val="FF6600"/>
              </a:buClr>
              <a:buSzPct val="100000"/>
              <a:buFont typeface="Calibri"/>
              <a:buChar char="•"/>
            </a:pPr>
            <a:r>
              <a:rPr lang="en-US" b="1" dirty="0"/>
              <a:t>The filtered data was calibrated using piecewise linear </a:t>
            </a:r>
            <a:r>
              <a:rPr lang="en-US" b="1" dirty="0" smtClean="0"/>
              <a:t>regression.</a:t>
            </a:r>
          </a:p>
          <a:p>
            <a:pPr marL="342900" lvl="0" indent="-317500" algn="just">
              <a:lnSpc>
                <a:spcPct val="115000"/>
              </a:lnSpc>
              <a:spcAft>
                <a:spcPts val="1000"/>
              </a:spcAft>
              <a:buClr>
                <a:srgbClr val="FF6600"/>
              </a:buClr>
              <a:buSzPct val="100000"/>
              <a:buFont typeface="Calibri"/>
              <a:buChar char="•"/>
            </a:pPr>
            <a:r>
              <a:rPr lang="en-US" b="1" dirty="0" smtClean="0"/>
              <a:t>The </a:t>
            </a:r>
            <a:r>
              <a:rPr lang="en-US" b="1" dirty="0"/>
              <a:t>linear regression was of the form  “Y = a*X + b”</a:t>
            </a:r>
          </a:p>
          <a:p>
            <a:pPr marL="342900" lvl="0" indent="-317500" algn="just">
              <a:lnSpc>
                <a:spcPct val="115000"/>
              </a:lnSpc>
              <a:spcBef>
                <a:spcPts val="560"/>
              </a:spcBef>
              <a:spcAft>
                <a:spcPts val="1000"/>
              </a:spcAft>
              <a:buClr>
                <a:srgbClr val="FF6600"/>
              </a:buClr>
              <a:buSzPct val="100000"/>
              <a:buFont typeface="Calibri"/>
              <a:buChar char="•"/>
            </a:pPr>
            <a:r>
              <a:rPr lang="en-US" b="1" dirty="0"/>
              <a:t>The variables “a” and “b” were calculated for various ranges and implemented</a:t>
            </a:r>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126</TotalTime>
  <Words>2287</Words>
  <Application>Microsoft Office PowerPoint</Application>
  <PresentationFormat>Custom</PresentationFormat>
  <Paragraphs>190</Paragraphs>
  <Slides>37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Times New Roman</vt:lpstr>
      <vt:lpstr>Tech 16x9</vt:lpstr>
      <vt:lpstr>AuE 835: Automotive Electronics</vt:lpstr>
      <vt:lpstr>Project 1</vt:lpstr>
      <vt:lpstr>Hardware and Resources</vt:lpstr>
      <vt:lpstr>1.1 Signal Processing</vt:lpstr>
      <vt:lpstr>Test Setup ? Code Logic ? Method ? Equations ?</vt:lpstr>
      <vt:lpstr>Raw Data</vt:lpstr>
      <vt:lpstr>Kalman Filter Design and Implementation </vt:lpstr>
      <vt:lpstr>Plots ?  Graphs ?</vt:lpstr>
      <vt:lpstr>Calibration</vt:lpstr>
      <vt:lpstr>PowerPoint Presentation</vt:lpstr>
      <vt:lpstr>1.2 Run Down the Hill</vt:lpstr>
      <vt:lpstr>Mounting on RC vehicle</vt:lpstr>
      <vt:lpstr>PowerPoint Presentation</vt:lpstr>
      <vt:lpstr>PowerPoint Presentation</vt:lpstr>
      <vt:lpstr>PowerPoint Presentation</vt:lpstr>
      <vt:lpstr>PowerPoint Presentation</vt:lpstr>
      <vt:lpstr>Learnings</vt:lpstr>
      <vt:lpstr>Limitations</vt:lpstr>
      <vt:lpstr>PowerPoint Presentation</vt:lpstr>
      <vt:lpstr>Project 2</vt:lpstr>
      <vt:lpstr>Test Setup ? Code Logic ? Method ? Equations ?</vt:lpstr>
      <vt:lpstr>Concept Design</vt:lpstr>
      <vt:lpstr>Hardware</vt:lpstr>
      <vt:lpstr>PowerPoint Presentation</vt:lpstr>
      <vt:lpstr>PowerPoint Presentation</vt:lpstr>
      <vt:lpstr>Preliminary Implementation of an Autonomous Boat</vt:lpstr>
      <vt:lpstr>PowerPoint Presentation</vt:lpstr>
      <vt:lpstr>PowerPoint Presentation</vt:lpstr>
      <vt:lpstr>PowerPoint Presentation</vt:lpstr>
      <vt:lpstr>PowerPoint Presentation</vt:lpstr>
      <vt:lpstr>Differential Drive Control ?</vt:lpstr>
      <vt:lpstr>Challenges</vt:lpstr>
      <vt:lpstr>PowerPoint Presentation</vt:lpstr>
      <vt:lpstr>PowerPoint Presentation</vt:lpstr>
      <vt:lpstr>PowerPoint Presentation</vt:lpstr>
      <vt:lpstr>Comparison </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AuE 835: Automotive Electronics</dc:title>
  <dc:creator>Akil Patheria</dc:creator>
  <cp:lastModifiedBy>Akil Patheria</cp:lastModifiedBy>
  <cp:revision>13</cp:revision>
  <dcterms:created xsi:type="dcterms:W3CDTF">2018-12-04T00:58:37Z</dcterms:created>
  <dcterms:modified xsi:type="dcterms:W3CDTF">2018-12-04T03:05:57Z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